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2"/>
  </p:notesMasterIdLst>
  <p:handoutMasterIdLst>
    <p:handoutMasterId r:id="rId13"/>
  </p:handoutMasterIdLst>
  <p:sldIdLst>
    <p:sldId id="269" r:id="rId2"/>
    <p:sldId id="262" r:id="rId3"/>
    <p:sldId id="308" r:id="rId4"/>
    <p:sldId id="286" r:id="rId5"/>
    <p:sldId id="487" r:id="rId6"/>
    <p:sldId id="276" r:id="rId7"/>
    <p:sldId id="285" r:id="rId8"/>
    <p:sldId id="295" r:id="rId9"/>
    <p:sldId id="279" r:id="rId10"/>
    <p:sldId id="280" r:id="rId11"/>
  </p:sldIdLst>
  <p:sldSz cx="9144000" cy="73152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0000"/>
    <a:srgbClr val="6600FF"/>
    <a:srgbClr val="E26B0A"/>
    <a:srgbClr val="3333CC"/>
    <a:srgbClr val="FF9933"/>
    <a:srgbClr val="CC6600"/>
    <a:srgbClr val="006600"/>
    <a:srgbClr val="00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99031" autoAdjust="0"/>
  </p:normalViewPr>
  <p:slideViewPr>
    <p:cSldViewPr>
      <p:cViewPr varScale="1">
        <p:scale>
          <a:sx n="109" d="100"/>
          <a:sy n="109" d="100"/>
        </p:scale>
        <p:origin x="1266" y="54"/>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4" y="0"/>
            <a:ext cx="3043979" cy="465773"/>
          </a:xfrm>
          <a:prstGeom prst="rect">
            <a:avLst/>
          </a:prstGeom>
          <a:noFill/>
          <a:ln w="9525">
            <a:noFill/>
            <a:miter lim="800000"/>
            <a:headEnd/>
            <a:tailEnd/>
          </a:ln>
          <a:effectLst/>
        </p:spPr>
        <p:txBody>
          <a:bodyPr vert="horz" wrap="square" lIns="93170" tIns="46584" rIns="93170" bIns="46584" numCol="1" anchor="t" anchorCtr="0" compatLnSpc="1">
            <a:prstTxWarp prst="textNoShape">
              <a:avLst/>
            </a:prstTxWarp>
          </a:bodyPr>
          <a:lstStyle>
            <a:lvl1pPr defTabSz="932353">
              <a:defRPr sz="1300">
                <a:latin typeface="Arial" charset="0"/>
                <a:cs typeface="Arial" charset="0"/>
              </a:defRPr>
            </a:lvl1pPr>
          </a:lstStyle>
          <a:p>
            <a:pPr>
              <a:defRPr/>
            </a:pPr>
            <a:endParaRPr lang="en-US" dirty="0"/>
          </a:p>
        </p:txBody>
      </p:sp>
      <p:sp>
        <p:nvSpPr>
          <p:cNvPr id="61443" name="Rectangle 3"/>
          <p:cNvSpPr>
            <a:spLocks noGrp="1" noChangeArrowheads="1"/>
          </p:cNvSpPr>
          <p:nvPr>
            <p:ph type="dt" sz="quarter" idx="1"/>
          </p:nvPr>
        </p:nvSpPr>
        <p:spPr bwMode="auto">
          <a:xfrm>
            <a:off x="3977534" y="0"/>
            <a:ext cx="3043979" cy="465773"/>
          </a:xfrm>
          <a:prstGeom prst="rect">
            <a:avLst/>
          </a:prstGeom>
          <a:noFill/>
          <a:ln w="9525">
            <a:noFill/>
            <a:miter lim="800000"/>
            <a:headEnd/>
            <a:tailEnd/>
          </a:ln>
          <a:effectLst/>
        </p:spPr>
        <p:txBody>
          <a:bodyPr vert="horz" wrap="square" lIns="93170" tIns="46584" rIns="93170" bIns="46584" numCol="1" anchor="t" anchorCtr="0" compatLnSpc="1">
            <a:prstTxWarp prst="textNoShape">
              <a:avLst/>
            </a:prstTxWarp>
          </a:bodyPr>
          <a:lstStyle>
            <a:lvl1pPr algn="r" defTabSz="932353">
              <a:defRPr sz="1300">
                <a:latin typeface="Arial" charset="0"/>
                <a:cs typeface="Arial" charset="0"/>
              </a:defRPr>
            </a:lvl1pPr>
          </a:lstStyle>
          <a:p>
            <a:pPr>
              <a:defRPr/>
            </a:pPr>
            <a:endParaRPr lang="en-US" dirty="0"/>
          </a:p>
        </p:txBody>
      </p:sp>
      <p:sp>
        <p:nvSpPr>
          <p:cNvPr id="61444" name="Rectangle 4"/>
          <p:cNvSpPr>
            <a:spLocks noGrp="1" noChangeArrowheads="1"/>
          </p:cNvSpPr>
          <p:nvPr>
            <p:ph type="ftr" sz="quarter" idx="2"/>
          </p:nvPr>
        </p:nvSpPr>
        <p:spPr bwMode="auto">
          <a:xfrm>
            <a:off x="4" y="8841742"/>
            <a:ext cx="3043979" cy="465773"/>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defTabSz="932353">
              <a:defRPr sz="1300">
                <a:latin typeface="Arial" charset="0"/>
                <a:cs typeface="Arial" charset="0"/>
              </a:defRPr>
            </a:lvl1pPr>
          </a:lstStyle>
          <a:p>
            <a:pPr>
              <a:defRPr/>
            </a:pPr>
            <a:endParaRPr lang="en-US" dirty="0"/>
          </a:p>
        </p:txBody>
      </p:sp>
      <p:sp>
        <p:nvSpPr>
          <p:cNvPr id="61445" name="Rectangle 5"/>
          <p:cNvSpPr>
            <a:spLocks noGrp="1" noChangeArrowheads="1"/>
          </p:cNvSpPr>
          <p:nvPr>
            <p:ph type="sldNum" sz="quarter" idx="3"/>
          </p:nvPr>
        </p:nvSpPr>
        <p:spPr bwMode="auto">
          <a:xfrm>
            <a:off x="3977534" y="8841742"/>
            <a:ext cx="3043979" cy="465773"/>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algn="r" defTabSz="932353">
              <a:defRPr sz="1300">
                <a:latin typeface="Arial" charset="0"/>
                <a:cs typeface="Arial" charset="0"/>
              </a:defRPr>
            </a:lvl1pPr>
          </a:lstStyle>
          <a:p>
            <a:pPr>
              <a:defRPr/>
            </a:pPr>
            <a:fld id="{7F02BDE7-34EF-4B9D-A47A-BFC2130F08FB}" type="slidenum">
              <a:rPr lang="en-US"/>
              <a:pPr>
                <a:defRPr/>
              </a:pPr>
              <a:t>‹#›</a:t>
            </a:fld>
            <a:endParaRPr lang="en-US" dirty="0"/>
          </a:p>
        </p:txBody>
      </p:sp>
    </p:spTree>
    <p:extLst>
      <p:ext uri="{BB962C8B-B14F-4D97-AF65-F5344CB8AC3E}">
        <p14:creationId xmlns:p14="http://schemas.microsoft.com/office/powerpoint/2010/main" val="2572762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4" y="0"/>
            <a:ext cx="3043979" cy="465773"/>
          </a:xfrm>
          <a:prstGeom prst="rect">
            <a:avLst/>
          </a:prstGeom>
          <a:noFill/>
          <a:ln w="9525">
            <a:noFill/>
            <a:miter lim="800000"/>
            <a:headEnd/>
            <a:tailEnd/>
          </a:ln>
          <a:effectLst/>
        </p:spPr>
        <p:txBody>
          <a:bodyPr vert="horz" wrap="square" lIns="94121" tIns="47061" rIns="94121" bIns="47061" numCol="1" anchor="t" anchorCtr="0" compatLnSpc="1">
            <a:prstTxWarp prst="textNoShape">
              <a:avLst/>
            </a:prstTxWarp>
          </a:bodyPr>
          <a:lstStyle>
            <a:lvl1pPr defTabSz="941969">
              <a:defRPr sz="1300">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7534" y="0"/>
            <a:ext cx="3043979" cy="465773"/>
          </a:xfrm>
          <a:prstGeom prst="rect">
            <a:avLst/>
          </a:prstGeom>
          <a:noFill/>
          <a:ln w="9525">
            <a:noFill/>
            <a:miter lim="800000"/>
            <a:headEnd/>
            <a:tailEnd/>
          </a:ln>
          <a:effectLst/>
        </p:spPr>
        <p:txBody>
          <a:bodyPr vert="horz" wrap="square" lIns="94121" tIns="47061" rIns="94121" bIns="47061" numCol="1" anchor="t" anchorCtr="0" compatLnSpc="1">
            <a:prstTxWarp prst="textNoShape">
              <a:avLst/>
            </a:prstTxWarp>
          </a:bodyPr>
          <a:lstStyle>
            <a:lvl1pPr algn="r" defTabSz="941969">
              <a:defRPr sz="1300">
                <a:latin typeface="Arial" charset="0"/>
                <a:cs typeface="Arial"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330325" y="695325"/>
            <a:ext cx="4362450" cy="3490913"/>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2948" y="4420870"/>
            <a:ext cx="5617208" cy="4190367"/>
          </a:xfrm>
          <a:prstGeom prst="rect">
            <a:avLst/>
          </a:prstGeom>
          <a:noFill/>
          <a:ln w="9525">
            <a:noFill/>
            <a:miter lim="800000"/>
            <a:headEnd/>
            <a:tailEnd/>
          </a:ln>
          <a:effectLst/>
        </p:spPr>
        <p:txBody>
          <a:bodyPr vert="horz" wrap="square" lIns="94121" tIns="47061" rIns="94121" bIns="470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4" y="8841742"/>
            <a:ext cx="3043979" cy="465773"/>
          </a:xfrm>
          <a:prstGeom prst="rect">
            <a:avLst/>
          </a:prstGeom>
          <a:noFill/>
          <a:ln w="9525">
            <a:noFill/>
            <a:miter lim="800000"/>
            <a:headEnd/>
            <a:tailEnd/>
          </a:ln>
          <a:effectLst/>
        </p:spPr>
        <p:txBody>
          <a:bodyPr vert="horz" wrap="square" lIns="94121" tIns="47061" rIns="94121" bIns="47061" numCol="1" anchor="b" anchorCtr="0" compatLnSpc="1">
            <a:prstTxWarp prst="textNoShape">
              <a:avLst/>
            </a:prstTxWarp>
          </a:bodyPr>
          <a:lstStyle>
            <a:lvl1pPr defTabSz="941969">
              <a:defRPr sz="1300">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7534" y="8841742"/>
            <a:ext cx="3043979" cy="465773"/>
          </a:xfrm>
          <a:prstGeom prst="rect">
            <a:avLst/>
          </a:prstGeom>
          <a:noFill/>
          <a:ln w="9525">
            <a:noFill/>
            <a:miter lim="800000"/>
            <a:headEnd/>
            <a:tailEnd/>
          </a:ln>
          <a:effectLst/>
        </p:spPr>
        <p:txBody>
          <a:bodyPr vert="horz" wrap="square" lIns="94121" tIns="47061" rIns="94121" bIns="47061" numCol="1" anchor="b" anchorCtr="0" compatLnSpc="1">
            <a:prstTxWarp prst="textNoShape">
              <a:avLst/>
            </a:prstTxWarp>
          </a:bodyPr>
          <a:lstStyle>
            <a:lvl1pPr algn="r" defTabSz="941969">
              <a:defRPr sz="1300">
                <a:latin typeface="Arial" charset="0"/>
                <a:cs typeface="Arial" charset="0"/>
              </a:defRPr>
            </a:lvl1pPr>
          </a:lstStyle>
          <a:p>
            <a:pPr>
              <a:defRPr/>
            </a:pPr>
            <a:fld id="{1425E984-9308-4B59-AB1D-AE422AEA5B89}" type="slidenum">
              <a:rPr lang="en-US"/>
              <a:pPr>
                <a:defRPr/>
              </a:pPr>
              <a:t>‹#›</a:t>
            </a:fld>
            <a:endParaRPr lang="en-US" dirty="0"/>
          </a:p>
        </p:txBody>
      </p:sp>
    </p:spTree>
    <p:extLst>
      <p:ext uri="{BB962C8B-B14F-4D97-AF65-F5344CB8AC3E}">
        <p14:creationId xmlns:p14="http://schemas.microsoft.com/office/powerpoint/2010/main" val="1260489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39986"/>
            <a:fld id="{94907114-C4C4-4E36-89F4-E8A511DCA3DD}" type="slidenum">
              <a:rPr lang="en-US" smtClean="0"/>
              <a:pPr defTabSz="939986"/>
              <a:t>2</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3275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9986"/>
            <a:fld id="{ED2E2D96-12BD-4ABD-ADA8-646F29557210}" type="slidenum">
              <a:rPr lang="en-US" smtClean="0"/>
              <a:pPr defTabSz="939986"/>
              <a:t>6</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0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9986"/>
            <a:fld id="{4786AE27-EF8E-4618-81A0-43B76E5F49E5}" type="slidenum">
              <a:rPr lang="en-US" smtClean="0"/>
              <a:pPr defTabSz="939986"/>
              <a:t>10</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3497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7315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74406"/>
            <a:ext cx="9013372" cy="713834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413760"/>
            <a:ext cx="6400800" cy="170688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ltLang="en-US" dirty="0"/>
          </a:p>
        </p:txBody>
      </p:sp>
      <p:sp>
        <p:nvSpPr>
          <p:cNvPr id="17" name="Footer Placeholder 16"/>
          <p:cNvSpPr>
            <a:spLocks noGrp="1"/>
          </p:cNvSpPr>
          <p:nvPr>
            <p:ph type="ftr" sz="quarter" idx="11"/>
          </p:nvPr>
        </p:nvSpPr>
        <p:spPr/>
        <p:txBody>
          <a:bodyPr/>
          <a:lstStyle/>
          <a:p>
            <a:pPr>
              <a:defRPr/>
            </a:pPr>
            <a:endParaRPr lang="en-US" alt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4EF45383-F062-4A00-878A-40E1CC0EDD96}" type="slidenum">
              <a:rPr lang="en-US" altLang="en-US" smtClean="0"/>
              <a:pPr>
                <a:defRPr/>
              </a:pPr>
              <a:t>‹#›</a:t>
            </a:fld>
            <a:endParaRPr lang="en-US" altLang="en-US" dirty="0"/>
          </a:p>
        </p:txBody>
      </p:sp>
      <p:sp>
        <p:nvSpPr>
          <p:cNvPr id="7" name="Rectangle 6"/>
          <p:cNvSpPr/>
          <p:nvPr/>
        </p:nvSpPr>
        <p:spPr>
          <a:xfrm>
            <a:off x="62932" y="1545924"/>
            <a:ext cx="9021537" cy="162917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2" y="1489835"/>
            <a:ext cx="9021537" cy="1286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2" y="3175092"/>
            <a:ext cx="9021537" cy="11790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606326"/>
            <a:ext cx="8229600" cy="1568027"/>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4B40EAF-08C0-4AFD-A822-8FE2E47AA5C3}"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51"/>
            <a:ext cx="2011680" cy="624162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92950"/>
            <a:ext cx="5562600" cy="624162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65D35101-3542-4A0F-8785-385F2F20C071}" type="slidenum">
              <a:rPr lang="en-US" altLang="en-US" smtClean="0"/>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3"/>
            <a:ext cx="8229600" cy="1216025"/>
          </a:xfrm>
        </p:spPr>
        <p:txBody>
          <a:bodyPr/>
          <a:lstStyle/>
          <a:p>
            <a:r>
              <a:rPr lang="en-US"/>
              <a:t>Click to edit Master title style</a:t>
            </a:r>
          </a:p>
        </p:txBody>
      </p:sp>
      <p:sp>
        <p:nvSpPr>
          <p:cNvPr id="3" name="Text Placeholder 2"/>
          <p:cNvSpPr>
            <a:spLocks noGrp="1"/>
          </p:cNvSpPr>
          <p:nvPr>
            <p:ph type="body" sz="half" idx="1"/>
          </p:nvPr>
        </p:nvSpPr>
        <p:spPr>
          <a:xfrm>
            <a:off x="457200" y="1706563"/>
            <a:ext cx="4038600"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038600"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C2021D-AF54-47B5-99B7-274D7B746666}"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1" y="1916609"/>
            <a:ext cx="8229600" cy="4617968"/>
          </a:xfrm>
          <a:noFill/>
        </p:spPr>
        <p:txBody>
          <a:bodyPr>
            <a:normAutofit/>
          </a:bodyPr>
          <a:lstStyle>
            <a:lvl1pPr marL="0" indent="0" algn="just">
              <a:lnSpc>
                <a:spcPct val="100000"/>
              </a:lnSpc>
              <a:buFont typeface="Arial" pitchFamily="34" charset="0"/>
              <a:buNone/>
              <a:defRPr sz="1000" b="0">
                <a:solidFill>
                  <a:schemeClr val="tx1"/>
                </a:solidFill>
                <a:latin typeface="Roboto Light" pitchFamily="2" charset="0"/>
                <a:ea typeface="Roboto Light" pitchFamily="2" charset="0"/>
              </a:defRPr>
            </a:lvl1pPr>
            <a:lvl2pPr marL="0" indent="0" algn="l">
              <a:buNone/>
              <a:defRPr sz="1125">
                <a:solidFill>
                  <a:srgbClr val="3B3B3B"/>
                </a:solidFill>
              </a:defRPr>
            </a:lvl2pPr>
            <a:lvl3pPr marL="0" indent="0" algn="l">
              <a:buNone/>
              <a:defRPr>
                <a:solidFill>
                  <a:srgbClr val="3B3B3B"/>
                </a:solidFill>
              </a:defRPr>
            </a:lvl3pPr>
            <a:lvl4pPr marL="0" indent="0" algn="l">
              <a:buNone/>
              <a:defRPr>
                <a:solidFill>
                  <a:srgbClr val="3B3B3B"/>
                </a:solidFill>
              </a:defRPr>
            </a:lvl4pPr>
            <a:lvl5pPr marL="0" indent="0" algn="l">
              <a:buNone/>
              <a:defRPr>
                <a:solidFill>
                  <a:srgbClr val="3B3B3B"/>
                </a:solidFill>
              </a:defRPr>
            </a:lvl5pPr>
          </a:lstStyle>
          <a:p>
            <a:pPr lvl="0"/>
            <a:r>
              <a:rPr lang="fr-FR" dirty="0"/>
              <a:t>Cliquez pour modifier les styles du texte du masque</a:t>
            </a:r>
          </a:p>
        </p:txBody>
      </p:sp>
      <p:sp>
        <p:nvSpPr>
          <p:cNvPr id="12" name="Espace réservé du texte 11"/>
          <p:cNvSpPr>
            <a:spLocks noGrp="1"/>
          </p:cNvSpPr>
          <p:nvPr>
            <p:ph type="body" sz="quarter" idx="10" hasCustomPrompt="1"/>
          </p:nvPr>
        </p:nvSpPr>
        <p:spPr>
          <a:xfrm>
            <a:off x="457171" y="369101"/>
            <a:ext cx="8229659" cy="494436"/>
          </a:xfrm>
        </p:spPr>
        <p:txBody>
          <a:bodyPr>
            <a:noAutofit/>
          </a:bodyPr>
          <a:lstStyle>
            <a:lvl1pPr marL="0" algn="ctr" defTabSz="816411" rtl="0" eaLnBrk="1" latinLnBrk="0" hangingPunct="1">
              <a:defRPr lang="fr-FR" sz="2200" b="0" kern="1200" dirty="0">
                <a:solidFill>
                  <a:schemeClr val="tx1"/>
                </a:solidFill>
                <a:latin typeface="Roboto Bold" pitchFamily="2" charset="0"/>
                <a:ea typeface="Roboto Bold" pitchFamily="2" charset="0"/>
                <a:cs typeface="Roboto Bold" pitchFamily="2" charset="0"/>
              </a:defRPr>
            </a:lvl1pPr>
          </a:lstStyle>
          <a:p>
            <a:pPr lvl="0"/>
            <a:r>
              <a:rPr lang="fr-FR" dirty="0"/>
              <a:t>Modifiez Les Styles Du Texte Du Masque</a:t>
            </a:r>
          </a:p>
        </p:txBody>
      </p:sp>
      <p:sp>
        <p:nvSpPr>
          <p:cNvPr id="5" name="Espace réservé du texte 11"/>
          <p:cNvSpPr>
            <a:spLocks noGrp="1"/>
          </p:cNvSpPr>
          <p:nvPr>
            <p:ph type="body" sz="quarter" idx="11"/>
          </p:nvPr>
        </p:nvSpPr>
        <p:spPr>
          <a:xfrm>
            <a:off x="456874" y="892493"/>
            <a:ext cx="8229659" cy="494436"/>
          </a:xfrm>
        </p:spPr>
        <p:txBody>
          <a:bodyPr>
            <a:noAutofit/>
          </a:bodyPr>
          <a:lstStyle>
            <a:lvl1pPr marL="0" algn="ctr" defTabSz="816411" rtl="0" eaLnBrk="1" latinLnBrk="0" hangingPunct="1">
              <a:defRPr lang="fr-FR" sz="1200" b="0" kern="1200" dirty="0">
                <a:solidFill>
                  <a:schemeClr val="tx1"/>
                </a:solidFill>
                <a:latin typeface="Roboto" pitchFamily="2" charset="0"/>
                <a:ea typeface="Roboto" pitchFamily="2" charset="0"/>
                <a:cs typeface="Roboto" pitchFamily="2" charset="0"/>
              </a:defRPr>
            </a:lvl1pPr>
          </a:lstStyle>
          <a:p>
            <a:pPr lvl="0"/>
            <a:r>
              <a:rPr lang="fr-FR" dirty="0"/>
              <a:t>Modifiez les styles du texte du masque</a:t>
            </a:r>
          </a:p>
        </p:txBody>
      </p:sp>
    </p:spTree>
    <p:extLst>
      <p:ext uri="{BB962C8B-B14F-4D97-AF65-F5344CB8AC3E}">
        <p14:creationId xmlns:p14="http://schemas.microsoft.com/office/powerpoint/2010/main" val="1941179968"/>
      </p:ext>
    </p:extLst>
  </p:cSld>
  <p:clrMapOvr>
    <a:masterClrMapping/>
  </p:clrMapOvr>
  <p:extLst>
    <p:ext uri="{DCECCB84-F9BA-43D5-87BE-67443E8EF086}">
      <p15:sldGuideLst xmlns:p15="http://schemas.microsoft.com/office/powerpoint/2012/main">
        <p15:guide id="2" pos="5760">
          <p15:clr>
            <a:srgbClr val="FBAE40"/>
          </p15:clr>
        </p15:guide>
        <p15:guide id="3" orient="horz" pos="3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p:nvPr>
        </p:nvSpPr>
        <p:spPr>
          <a:xfrm>
            <a:off x="2190750" y="284483"/>
            <a:ext cx="4762500" cy="596099"/>
          </a:xfrm>
          <a:prstGeom prst="rect">
            <a:avLst/>
          </a:prstGeom>
        </p:spPr>
        <p:txBody>
          <a:bodyPr wrap="none" lIns="0" tIns="0" rIns="0" bIns="0">
            <a:noAutofit/>
          </a:bodyPr>
          <a:lstStyle>
            <a:lvl1pPr algn="ctr">
              <a:defRPr sz="2100" b="1" i="0" baseline="0">
                <a:solidFill>
                  <a:schemeClr val="tx1">
                    <a:lumMod val="50000"/>
                    <a:lumOff val="50000"/>
                  </a:schemeClr>
                </a:solidFill>
                <a:latin typeface="+mn-lt"/>
              </a:defRPr>
            </a:lvl1pPr>
          </a:lstStyle>
          <a:p>
            <a:r>
              <a:rPr lang="en-US"/>
              <a:t>Click to edit Master title style</a:t>
            </a:r>
            <a:endParaRPr lang="en-US" dirty="0"/>
          </a:p>
        </p:txBody>
      </p:sp>
      <p:sp>
        <p:nvSpPr>
          <p:cNvPr id="30" name="Text Placeholder 3"/>
          <p:cNvSpPr>
            <a:spLocks noGrp="1"/>
          </p:cNvSpPr>
          <p:nvPr>
            <p:ph type="body" sz="half" idx="2"/>
          </p:nvPr>
        </p:nvSpPr>
        <p:spPr>
          <a:xfrm>
            <a:off x="3271838" y="893057"/>
            <a:ext cx="2600325" cy="285505"/>
          </a:xfrm>
          <a:prstGeom prst="rect">
            <a:avLst/>
          </a:prstGeom>
        </p:spPr>
        <p:txBody>
          <a:bodyPr lIns="0" tIns="0" rIns="0" bIns="0" anchor="ctr">
            <a:noAutofit/>
          </a:bodyPr>
          <a:lstStyle>
            <a:lvl1pPr marL="0" indent="0" algn="ctr">
              <a:buNone/>
              <a:defRPr sz="1200" b="1" i="0" baseline="0">
                <a:solidFill>
                  <a:schemeClr val="tx1">
                    <a:lumMod val="50000"/>
                    <a:lumOff val="50000"/>
                  </a:schemeClr>
                </a:solidFill>
                <a:latin typeface="+mn-lt"/>
              </a:defRPr>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17675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5D2C512-832C-44E6-B27A-2F539C4C383B}" type="slidenum">
              <a:rPr lang="en-US" altLang="en-US" smtClean="0"/>
              <a:pPr>
                <a:defRPr/>
              </a:pPr>
              <a:t>‹#›</a:t>
            </a:fld>
            <a:endParaRPr lang="en-US" altLang="en-US" dirty="0"/>
          </a:p>
        </p:txBody>
      </p:sp>
      <p:sp>
        <p:nvSpPr>
          <p:cNvPr id="8" name="Content Placeholder 7"/>
          <p:cNvSpPr>
            <a:spLocks noGrp="1"/>
          </p:cNvSpPr>
          <p:nvPr>
            <p:ph sz="quarter" idx="1"/>
          </p:nvPr>
        </p:nvSpPr>
        <p:spPr>
          <a:xfrm>
            <a:off x="914400" y="1544320"/>
            <a:ext cx="7772400" cy="4876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7315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74406"/>
            <a:ext cx="9013372" cy="713834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1016001"/>
            <a:ext cx="7772400" cy="1452880"/>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717801"/>
            <a:ext cx="7772400" cy="1427479"/>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a:xfrm>
            <a:off x="800100" y="6583680"/>
            <a:ext cx="4000500" cy="487680"/>
          </a:xfrm>
        </p:spPr>
        <p:txBody>
          <a:bodyPr/>
          <a:lstStyle/>
          <a:p>
            <a:pPr>
              <a:defRPr/>
            </a:pPr>
            <a:endParaRPr lang="en-US" altLang="en-US" dirty="0"/>
          </a:p>
        </p:txBody>
      </p:sp>
      <p:sp>
        <p:nvSpPr>
          <p:cNvPr id="7" name="Rectangle 6"/>
          <p:cNvSpPr/>
          <p:nvPr/>
        </p:nvSpPr>
        <p:spPr>
          <a:xfrm flipV="1">
            <a:off x="69413" y="2535285"/>
            <a:ext cx="9013515" cy="9753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7" y="2497574"/>
            <a:ext cx="9013781" cy="4876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7" y="2633472"/>
            <a:ext cx="9014621" cy="4876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622694"/>
            <a:ext cx="457200" cy="487680"/>
          </a:xfrm>
        </p:spPr>
        <p:txBody>
          <a:bodyPr/>
          <a:lstStyle/>
          <a:p>
            <a:pPr>
              <a:defRPr/>
            </a:pPr>
            <a:fld id="{8658157B-5FC9-4209-87B4-5ED910967106}"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68745D53-952B-4D50-971C-337F5E11FA02}" type="slidenum">
              <a:rPr lang="en-US" altLang="en-US" smtClean="0"/>
              <a:pPr>
                <a:defRPr/>
              </a:pPr>
              <a:t>‹#›</a:t>
            </a:fld>
            <a:endParaRPr lang="en-US" altLang="en-US" dirty="0"/>
          </a:p>
        </p:txBody>
      </p:sp>
      <p:sp>
        <p:nvSpPr>
          <p:cNvPr id="9" name="Content Placeholder 8"/>
          <p:cNvSpPr>
            <a:spLocks noGrp="1"/>
          </p:cNvSpPr>
          <p:nvPr>
            <p:ph sz="quarter" idx="1"/>
          </p:nvPr>
        </p:nvSpPr>
        <p:spPr>
          <a:xfrm>
            <a:off x="914400" y="1544320"/>
            <a:ext cx="3749040" cy="4876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544320"/>
            <a:ext cx="3749040" cy="4876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91253"/>
            <a:ext cx="7772400" cy="12192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544320"/>
            <a:ext cx="3733800" cy="8128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544320"/>
            <a:ext cx="3733800" cy="8128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9AD56BDD-753A-438A-8915-172DEEEB5F92}" type="slidenum">
              <a:rPr lang="en-US" altLang="en-US" smtClean="0"/>
              <a:pPr>
                <a:defRPr/>
              </a:pPr>
              <a:t>‹#›</a:t>
            </a:fld>
            <a:endParaRPr lang="en-US" altLang="en-US" dirty="0"/>
          </a:p>
        </p:txBody>
      </p:sp>
      <p:sp>
        <p:nvSpPr>
          <p:cNvPr id="11" name="Content Placeholder 10"/>
          <p:cNvSpPr>
            <a:spLocks noGrp="1"/>
          </p:cNvSpPr>
          <p:nvPr>
            <p:ph sz="half" idx="2"/>
          </p:nvPr>
        </p:nvSpPr>
        <p:spPr>
          <a:xfrm>
            <a:off x="914400" y="2397760"/>
            <a:ext cx="3733800" cy="414528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397760"/>
            <a:ext cx="3733800" cy="414528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4C9E93C5-29E4-40A5-BB62-C9FB82476851}" type="slidenum">
              <a:rPr lang="en-US" altLang="en-US" smtClean="0"/>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E5D20F6B-B35B-4CFB-AC9D-570B2588EC1C}"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73152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74405"/>
            <a:ext cx="9013372" cy="71396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91253"/>
            <a:ext cx="7772400" cy="12192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706880"/>
            <a:ext cx="1905000" cy="479552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06F3780-7052-4AFA-A864-1632FC2496F8}" type="slidenum">
              <a:rPr lang="en-US" altLang="en-US" smtClean="0"/>
              <a:pPr>
                <a:defRPr/>
              </a:pPr>
              <a:t>‹#›</a:t>
            </a:fld>
            <a:endParaRPr lang="en-US" altLang="en-US" dirty="0"/>
          </a:p>
        </p:txBody>
      </p:sp>
      <p:sp>
        <p:nvSpPr>
          <p:cNvPr id="11" name="Content Placeholder 10"/>
          <p:cNvSpPr>
            <a:spLocks noGrp="1"/>
          </p:cNvSpPr>
          <p:nvPr>
            <p:ph sz="quarter" idx="1"/>
          </p:nvPr>
        </p:nvSpPr>
        <p:spPr>
          <a:xfrm>
            <a:off x="2971800" y="1706880"/>
            <a:ext cx="5715000" cy="479552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27253"/>
            <a:ext cx="7315200" cy="557107"/>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808880"/>
            <a:ext cx="7315200" cy="73152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a:xfrm>
            <a:off x="914400" y="6583680"/>
            <a:ext cx="3886200" cy="487680"/>
          </a:xfrm>
        </p:spPr>
        <p:txBody>
          <a:bodyPr/>
          <a:lstStyle/>
          <a:p>
            <a:pPr>
              <a:defRPr/>
            </a:pPr>
            <a:endParaRPr lang="en-US" altLang="en-US" dirty="0"/>
          </a:p>
        </p:txBody>
      </p:sp>
      <p:sp>
        <p:nvSpPr>
          <p:cNvPr id="7" name="Slide Number Placeholder 6"/>
          <p:cNvSpPr>
            <a:spLocks noGrp="1"/>
          </p:cNvSpPr>
          <p:nvPr>
            <p:ph type="sldNum" sz="quarter" idx="12"/>
          </p:nvPr>
        </p:nvSpPr>
        <p:spPr>
          <a:xfrm>
            <a:off x="146304" y="6622694"/>
            <a:ext cx="457200" cy="487680"/>
          </a:xfrm>
        </p:spPr>
        <p:txBody>
          <a:bodyPr/>
          <a:lstStyle/>
          <a:p>
            <a:pPr>
              <a:defRPr/>
            </a:pPr>
            <a:fld id="{4D792B9B-1F14-4541-84F3-65B6969D2E60}" type="slidenum">
              <a:rPr lang="en-US" altLang="en-US" smtClean="0"/>
              <a:pPr>
                <a:defRPr/>
              </a:pPr>
              <a:t>‹#›</a:t>
            </a:fld>
            <a:endParaRPr lang="en-US" altLang="en-US" dirty="0"/>
          </a:p>
        </p:txBody>
      </p:sp>
      <p:sp>
        <p:nvSpPr>
          <p:cNvPr id="11" name="Rectangle 10"/>
          <p:cNvSpPr/>
          <p:nvPr/>
        </p:nvSpPr>
        <p:spPr>
          <a:xfrm flipV="1">
            <a:off x="68307" y="4995792"/>
            <a:ext cx="9006840" cy="9753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9" y="4960506"/>
            <a:ext cx="9006639" cy="4876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1" y="5091439"/>
            <a:ext cx="9006637" cy="5206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9" y="71121"/>
            <a:ext cx="9001873" cy="4886960"/>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7315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74405"/>
            <a:ext cx="9013372" cy="71396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92947"/>
            <a:ext cx="7772400" cy="12192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544320"/>
            <a:ext cx="7772400" cy="48768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604000"/>
            <a:ext cx="2476500" cy="50800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ltLang="en-US" dirty="0"/>
          </a:p>
        </p:txBody>
      </p:sp>
      <p:sp>
        <p:nvSpPr>
          <p:cNvPr id="3" name="Footer Placeholder 2"/>
          <p:cNvSpPr>
            <a:spLocks noGrp="1"/>
          </p:cNvSpPr>
          <p:nvPr>
            <p:ph type="ftr" sz="quarter" idx="3"/>
          </p:nvPr>
        </p:nvSpPr>
        <p:spPr>
          <a:xfrm>
            <a:off x="914400" y="6583680"/>
            <a:ext cx="3962400" cy="487680"/>
          </a:xfrm>
          <a:prstGeom prst="rect">
            <a:avLst/>
          </a:prstGeom>
        </p:spPr>
        <p:txBody>
          <a:bodyPr anchor="ctr" anchorCtr="0"/>
          <a:lstStyle>
            <a:lvl1pPr eaLnBrk="1" latinLnBrk="0" hangingPunct="1">
              <a:defRPr kumimoji="0" sz="1400">
                <a:solidFill>
                  <a:schemeClr val="tx2"/>
                </a:solidFill>
              </a:defRPr>
            </a:lvl1pPr>
          </a:lstStyle>
          <a:p>
            <a:pPr>
              <a:defRPr/>
            </a:pPr>
            <a:endParaRPr lang="en-US" altLang="en-US" dirty="0"/>
          </a:p>
        </p:txBody>
      </p:sp>
      <p:sp>
        <p:nvSpPr>
          <p:cNvPr id="23" name="Slide Number Placeholder 22"/>
          <p:cNvSpPr>
            <a:spLocks noGrp="1"/>
          </p:cNvSpPr>
          <p:nvPr>
            <p:ph type="sldNum" sz="quarter" idx="4"/>
          </p:nvPr>
        </p:nvSpPr>
        <p:spPr>
          <a:xfrm>
            <a:off x="146304" y="6624320"/>
            <a:ext cx="457200" cy="48768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3EAD0347-89A8-4FB7-BE65-5BF68004E07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8" r:id="rId13"/>
    <p:sldLayoutId id="2147483829" r:id="rId14"/>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file:///\\irv-cifssrva.hcdemain.hcde.loc\Departments\Business\TAX%20Property%20Tax\1%20Tax%20Year%202022\(2)%20Tax%20Est%20as%20of%20July%2025th.xlsx!Sheet1!R7C2:R42C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56122E7-EB28-411C-89A3-0B639E2748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209800"/>
            <a:ext cx="5715000" cy="4018359"/>
          </a:xfrm>
          <a:prstGeom prst="rect">
            <a:avLst/>
          </a:prstGeom>
        </p:spPr>
      </p:pic>
      <p:sp>
        <p:nvSpPr>
          <p:cNvPr id="4" name="Slide Number Placeholder 6">
            <a:extLst>
              <a:ext uri="{FF2B5EF4-FFF2-40B4-BE49-F238E27FC236}">
                <a16:creationId xmlns:a16="http://schemas.microsoft.com/office/drawing/2014/main" id="{247FD519-73FD-425E-B182-90E3D16DEC68}"/>
              </a:ext>
            </a:extLst>
          </p:cNvPr>
          <p:cNvSpPr txBox="1">
            <a:spLocks/>
          </p:cNvSpPr>
          <p:nvPr/>
        </p:nvSpPr>
        <p:spPr>
          <a:xfrm>
            <a:off x="228600" y="6477000"/>
            <a:ext cx="457200" cy="487680"/>
          </a:xfrm>
          <a:prstGeom prst="ellipse">
            <a:avLst/>
          </a:prstGeom>
          <a:solidFill>
            <a:srgbClr val="6600FF"/>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14EB05A-00EB-491D-B584-4131CBAB0FEE}" type="slidenum">
              <a:rPr lang="en-US" altLang="en-US" sz="1800" smtClean="0">
                <a:latin typeface="Arial" panose="020B0604020202020204" pitchFamily="34" charset="0"/>
                <a:cs typeface="Arial" panose="020B0604020202020204" pitchFamily="34" charset="0"/>
              </a:rPr>
              <a:pPr>
                <a:defRPr/>
              </a:pPr>
              <a:t>1</a:t>
            </a:fld>
            <a:endParaRPr lang="en-US" altLang="en-US" sz="1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582E4A-85B2-4141-80E7-752FAEC44865}"/>
              </a:ext>
            </a:extLst>
          </p:cNvPr>
          <p:cNvSpPr txBox="1"/>
          <p:nvPr/>
        </p:nvSpPr>
        <p:spPr>
          <a:xfrm>
            <a:off x="381000" y="304800"/>
            <a:ext cx="7696200" cy="1754326"/>
          </a:xfrm>
          <a:prstGeom prst="rect">
            <a:avLst/>
          </a:prstGeom>
          <a:noFill/>
        </p:spPr>
        <p:txBody>
          <a:bodyPr wrap="square" rtlCol="0">
            <a:spAutoFit/>
          </a:bodyPr>
          <a:lstStyle/>
          <a:p>
            <a:pPr algn="ctr"/>
            <a:r>
              <a:rPr lang="en-US" sz="3600" b="1" dirty="0"/>
              <a:t>Harris County Dept. of Education </a:t>
            </a:r>
          </a:p>
          <a:p>
            <a:pPr algn="ctr"/>
            <a:r>
              <a:rPr lang="en-US" sz="3600" b="1" dirty="0"/>
              <a:t>Tax Rate Adoption Presentation</a:t>
            </a:r>
          </a:p>
          <a:p>
            <a:pPr algn="ctr"/>
            <a:r>
              <a:rPr lang="en-US" sz="3600" b="1" dirty="0"/>
              <a:t>October 19, 2022</a:t>
            </a:r>
          </a:p>
        </p:txBody>
      </p:sp>
    </p:spTree>
    <p:extLst>
      <p:ext uri="{BB962C8B-B14F-4D97-AF65-F5344CB8AC3E}">
        <p14:creationId xmlns:p14="http://schemas.microsoft.com/office/powerpoint/2010/main" val="147629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838200" y="3730094"/>
            <a:ext cx="8229600" cy="802966"/>
          </a:xfrm>
        </p:spPr>
        <p:txBody>
          <a:bodyPr>
            <a:normAutofit fontScale="90000"/>
          </a:bodyPr>
          <a:lstStyle/>
          <a:p>
            <a:pPr algn="ctr" eaLnBrk="1" hangingPunct="1"/>
            <a:r>
              <a:rPr lang="en-US" sz="4400" b="1" dirty="0">
                <a:solidFill>
                  <a:srgbClr val="E26B0A"/>
                </a:solidFill>
                <a:latin typeface="Arial" charset="0"/>
              </a:rPr>
              <a:t>NEXT STEP</a:t>
            </a:r>
          </a:p>
        </p:txBody>
      </p:sp>
      <p:sp>
        <p:nvSpPr>
          <p:cNvPr id="24580" name="Rectangle 3"/>
          <p:cNvSpPr>
            <a:spLocks noGrp="1" noChangeArrowheads="1"/>
          </p:cNvSpPr>
          <p:nvPr>
            <p:ph idx="4294967295"/>
          </p:nvPr>
        </p:nvSpPr>
        <p:spPr>
          <a:xfrm>
            <a:off x="459389" y="4648200"/>
            <a:ext cx="6019800" cy="2514600"/>
          </a:xfrm>
        </p:spPr>
        <p:txBody>
          <a:bodyPr>
            <a:normAutofit fontScale="92500"/>
          </a:bodyPr>
          <a:lstStyle/>
          <a:p>
            <a:pPr marL="320040" lvl="1" indent="0" algn="ctr" eaLnBrk="1" hangingPunct="1">
              <a:spcBef>
                <a:spcPct val="0"/>
              </a:spcBef>
              <a:buNone/>
            </a:pPr>
            <a:r>
              <a:rPr lang="en-US" sz="3200" b="1" dirty="0"/>
              <a:t>I move that the property tax rate be increased by the adoption of a tax rate of 0.004900, which is effectively a 7.91 percent increase in the tax rate. </a:t>
            </a:r>
            <a:endParaRPr lang="en-US" sz="4000" b="1" dirty="0">
              <a:latin typeface="Tahoma" pitchFamily="34" charset="0"/>
              <a:ea typeface="Tahoma" pitchFamily="34" charset="0"/>
              <a:cs typeface="Tahoma" pitchFamily="34" charset="0"/>
            </a:endParaRPr>
          </a:p>
        </p:txBody>
      </p:sp>
      <p:sp>
        <p:nvSpPr>
          <p:cNvPr id="6" name="Rectangle 5"/>
          <p:cNvSpPr/>
          <p:nvPr/>
        </p:nvSpPr>
        <p:spPr>
          <a:xfrm>
            <a:off x="1600200" y="2162255"/>
            <a:ext cx="5943600" cy="1477328"/>
          </a:xfrm>
          <a:prstGeom prst="rect">
            <a:avLst/>
          </a:prstGeom>
        </p:spPr>
        <p:txBody>
          <a:bodyPr wrap="square">
            <a:spAutoFit/>
          </a:bodyPr>
          <a:lstStyle/>
          <a:p>
            <a:pPr eaLnBrk="1" hangingPunct="1">
              <a:buNone/>
            </a:pPr>
            <a:r>
              <a:rPr lang="en-US" dirty="0">
                <a:latin typeface="Tahoma" pitchFamily="34" charset="0"/>
                <a:ea typeface="Tahoma" pitchFamily="34" charset="0"/>
                <a:cs typeface="Tahoma" pitchFamily="34" charset="0"/>
              </a:rPr>
              <a:t>Current Tax Rate (Nominal)              </a:t>
            </a:r>
            <a:r>
              <a:rPr lang="en-US" dirty="0">
                <a:solidFill>
                  <a:srgbClr val="E26B0A"/>
                </a:solidFill>
                <a:latin typeface="Tahoma" pitchFamily="34" charset="0"/>
                <a:ea typeface="Tahoma" pitchFamily="34" charset="0"/>
                <a:cs typeface="Tahoma" pitchFamily="34" charset="0"/>
              </a:rPr>
              <a:t>.004990</a:t>
            </a:r>
          </a:p>
          <a:p>
            <a:pPr eaLnBrk="1" hangingPunct="1">
              <a:buNone/>
            </a:pPr>
            <a:endParaRPr lang="en-US" dirty="0">
              <a:solidFill>
                <a:srgbClr val="E26B0A"/>
              </a:solidFill>
              <a:latin typeface="Tahoma" pitchFamily="34" charset="0"/>
              <a:ea typeface="Tahoma" pitchFamily="34" charset="0"/>
              <a:cs typeface="Tahoma" pitchFamily="34" charset="0"/>
            </a:endParaRPr>
          </a:p>
          <a:p>
            <a:pPr eaLnBrk="1" hangingPunct="1">
              <a:buNone/>
            </a:pPr>
            <a:r>
              <a:rPr lang="en-US" dirty="0">
                <a:latin typeface="Tahoma" pitchFamily="34" charset="0"/>
                <a:ea typeface="Tahoma" pitchFamily="34" charset="0"/>
                <a:cs typeface="Tahoma" pitchFamily="34" charset="0"/>
              </a:rPr>
              <a:t>No-New Revenue Tax Rate     	 </a:t>
            </a:r>
            <a:r>
              <a:rPr lang="en-US" dirty="0">
                <a:solidFill>
                  <a:srgbClr val="E26B0A"/>
                </a:solidFill>
                <a:latin typeface="Tahoma" pitchFamily="34" charset="0"/>
                <a:ea typeface="Tahoma" pitchFamily="34" charset="0"/>
                <a:cs typeface="Tahoma" pitchFamily="34" charset="0"/>
              </a:rPr>
              <a:t>.004541</a:t>
            </a:r>
          </a:p>
          <a:p>
            <a:pPr eaLnBrk="1" hangingPunct="1">
              <a:buFont typeface="Wingdings" pitchFamily="2" charset="2"/>
              <a:buNone/>
            </a:pPr>
            <a:r>
              <a:rPr lang="en-US" dirty="0">
                <a:latin typeface="Tahoma" pitchFamily="34" charset="0"/>
                <a:ea typeface="Tahoma" pitchFamily="34" charset="0"/>
                <a:cs typeface="Tahoma" pitchFamily="34" charset="0"/>
              </a:rPr>
              <a:t>Recommended (M&amp;O) Tax Rate      	 </a:t>
            </a:r>
            <a:r>
              <a:rPr lang="en-US" dirty="0">
                <a:solidFill>
                  <a:srgbClr val="E26B0A"/>
                </a:solidFill>
                <a:latin typeface="Tahoma" pitchFamily="34" charset="0"/>
                <a:ea typeface="Tahoma" pitchFamily="34" charset="0"/>
                <a:cs typeface="Tahoma" pitchFamily="34" charset="0"/>
              </a:rPr>
              <a:t>.</a:t>
            </a:r>
            <a:r>
              <a:rPr lang="en-US" b="1" u="sng" dirty="0">
                <a:solidFill>
                  <a:srgbClr val="E26B0A"/>
                </a:solidFill>
                <a:latin typeface="Tahoma" pitchFamily="34" charset="0"/>
                <a:ea typeface="Tahoma" pitchFamily="34" charset="0"/>
                <a:cs typeface="Tahoma" pitchFamily="34" charset="0"/>
              </a:rPr>
              <a:t>004900</a:t>
            </a:r>
          </a:p>
          <a:p>
            <a:pPr eaLnBrk="1" hangingPunct="1">
              <a:buNone/>
            </a:pPr>
            <a:r>
              <a:rPr lang="en-US" dirty="0">
                <a:latin typeface="Tahoma" pitchFamily="34" charset="0"/>
                <a:ea typeface="Tahoma" pitchFamily="34" charset="0"/>
                <a:cs typeface="Tahoma" pitchFamily="34" charset="0"/>
              </a:rPr>
              <a:t>Voter-Approval Tax Rate		</a:t>
            </a:r>
            <a:r>
              <a:rPr lang="en-US" dirty="0">
                <a:solidFill>
                  <a:srgbClr val="CC6600"/>
                </a:solidFill>
                <a:latin typeface="Tahoma" pitchFamily="34" charset="0"/>
                <a:ea typeface="Tahoma" pitchFamily="34" charset="0"/>
                <a:cs typeface="Tahoma" pitchFamily="34" charset="0"/>
              </a:rPr>
              <a:t> </a:t>
            </a:r>
            <a:r>
              <a:rPr lang="en-US" dirty="0">
                <a:solidFill>
                  <a:srgbClr val="E26B0A"/>
                </a:solidFill>
                <a:latin typeface="Tahoma" pitchFamily="34" charset="0"/>
                <a:ea typeface="Tahoma" pitchFamily="34" charset="0"/>
                <a:cs typeface="Tahoma" pitchFamily="34" charset="0"/>
              </a:rPr>
              <a:t>.004915</a:t>
            </a:r>
            <a:endParaRPr lang="en-US" b="1" u="sng" dirty="0">
              <a:solidFill>
                <a:srgbClr val="E26B0A"/>
              </a:solidFill>
              <a:latin typeface="Tahoma" pitchFamily="34" charset="0"/>
              <a:ea typeface="Tahoma" pitchFamily="34" charset="0"/>
              <a:cs typeface="Tahoma" pitchFamily="34" charset="0"/>
            </a:endParaRPr>
          </a:p>
        </p:txBody>
      </p:sp>
      <p:sp>
        <p:nvSpPr>
          <p:cNvPr id="7" name="Right Arrow 6"/>
          <p:cNvSpPr/>
          <p:nvPr/>
        </p:nvSpPr>
        <p:spPr>
          <a:xfrm rot="10800000">
            <a:off x="6438901" y="3024561"/>
            <a:ext cx="1143000" cy="457200"/>
          </a:xfrm>
          <a:prstGeom prst="rightArrow">
            <a:avLst/>
          </a:prstGeom>
          <a:solidFill>
            <a:srgbClr val="E26B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6">
            <a:extLst>
              <a:ext uri="{FF2B5EF4-FFF2-40B4-BE49-F238E27FC236}">
                <a16:creationId xmlns:a16="http://schemas.microsoft.com/office/drawing/2014/main" id="{284E65B7-822D-4E68-8CE1-DA0B1FF95EAA}"/>
              </a:ext>
            </a:extLst>
          </p:cNvPr>
          <p:cNvSpPr>
            <a:spLocks noGrp="1"/>
          </p:cNvSpPr>
          <p:nvPr>
            <p:ph type="sldNum" sz="quarter" idx="12"/>
          </p:nvPr>
        </p:nvSpPr>
        <p:spPr>
          <a:xfrm>
            <a:off x="152400" y="6705600"/>
            <a:ext cx="457200" cy="487680"/>
          </a:xfrm>
          <a:solidFill>
            <a:srgbClr val="6600FF"/>
          </a:solidFill>
        </p:spPr>
        <p:txBody>
          <a:bodyPr/>
          <a:lstStyle/>
          <a:p>
            <a:pPr>
              <a:defRPr/>
            </a:pPr>
            <a:fld id="{014EB05A-00EB-491D-B584-4131CBAB0FEE}" type="slidenum">
              <a:rPr lang="en-US" altLang="en-US" sz="1800">
                <a:latin typeface="Arial" panose="020B0604020202020204" pitchFamily="34" charset="0"/>
                <a:cs typeface="Arial" panose="020B0604020202020204" pitchFamily="34" charset="0"/>
              </a:rPr>
              <a:pPr>
                <a:defRPr/>
              </a:pPr>
              <a:t>10</a:t>
            </a:fld>
            <a:endParaRPr lang="en-US" altLang="en-US" sz="1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6D1B8C8-04A0-4953-BF7E-6B1EED4BC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6405291"/>
            <a:ext cx="2209800" cy="600617"/>
          </a:xfrm>
          <a:prstGeom prst="rect">
            <a:avLst/>
          </a:prstGeom>
        </p:spPr>
      </p:pic>
      <p:sp>
        <p:nvSpPr>
          <p:cNvPr id="10" name="TextBox 9">
            <a:extLst>
              <a:ext uri="{FF2B5EF4-FFF2-40B4-BE49-F238E27FC236}">
                <a16:creationId xmlns:a16="http://schemas.microsoft.com/office/drawing/2014/main" id="{9575C9E1-0874-44DB-AE30-31099B20FBC0}"/>
              </a:ext>
            </a:extLst>
          </p:cNvPr>
          <p:cNvSpPr txBox="1"/>
          <p:nvPr/>
        </p:nvSpPr>
        <p:spPr>
          <a:xfrm>
            <a:off x="227506" y="261560"/>
            <a:ext cx="8839200" cy="1631216"/>
          </a:xfrm>
          <a:prstGeom prst="rect">
            <a:avLst/>
          </a:prstGeom>
          <a:noFill/>
        </p:spPr>
        <p:txBody>
          <a:bodyPr wrap="square">
            <a:spAutoFit/>
          </a:bodyPr>
          <a:lstStyle/>
          <a:p>
            <a:r>
              <a:rPr lang="en-US" sz="2000" b="1" dirty="0"/>
              <a:t>THIS TAX RATE WILL RAISE MORE TAXES FOR MAINTENANCE AND OPERATIONS THAN LAST YEAR'S TAX RATE. THE TAX RATE WILL EFFECTIVELY BE RAISED BY 7.67 PERCENT AND WILL RAISE TAXES FOR MAINTENANCE AND OPERATIONS ON A $100,000 HOME BY APPROXIMATELY $-0.09.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558476" y="2971800"/>
            <a:ext cx="8153400" cy="2438400"/>
          </a:xfrm>
        </p:spPr>
        <p:txBody>
          <a:bodyPr>
            <a:normAutofit fontScale="85000" lnSpcReduction="20000"/>
          </a:bodyPr>
          <a:lstStyle/>
          <a:p>
            <a:pPr algn="ctr" eaLnBrk="1" hangingPunct="1">
              <a:lnSpc>
                <a:spcPct val="90000"/>
              </a:lnSpc>
              <a:buFont typeface="Wingdings" pitchFamily="2" charset="2"/>
              <a:buNone/>
            </a:pPr>
            <a:endParaRPr lang="en-US" sz="1800" b="1" dirty="0"/>
          </a:p>
          <a:p>
            <a:pPr algn="ctr" eaLnBrk="1" hangingPunct="1">
              <a:lnSpc>
                <a:spcPct val="90000"/>
              </a:lnSpc>
              <a:buFont typeface="Wingdings" pitchFamily="2" charset="2"/>
              <a:buNone/>
            </a:pPr>
            <a:r>
              <a:rPr lang="en-US" sz="3200" b="1" dirty="0">
                <a:latin typeface="Arial Black" panose="020B0A04020102020204" pitchFamily="34" charset="0"/>
                <a:ea typeface="Tahoma" pitchFamily="34" charset="0"/>
                <a:cs typeface="Tahoma" pitchFamily="34" charset="0"/>
              </a:rPr>
              <a:t>Truth-In-Taxation Calculation</a:t>
            </a:r>
          </a:p>
          <a:p>
            <a:pPr algn="ctr" eaLnBrk="1" hangingPunct="1">
              <a:lnSpc>
                <a:spcPct val="90000"/>
              </a:lnSpc>
              <a:buFont typeface="Wingdings" pitchFamily="2" charset="2"/>
              <a:buNone/>
            </a:pPr>
            <a:r>
              <a:rPr lang="en-US" sz="3200" b="1" dirty="0">
                <a:latin typeface="Arial Black" panose="020B0A04020102020204" pitchFamily="34" charset="0"/>
                <a:ea typeface="Tahoma" pitchFamily="34" charset="0"/>
                <a:cs typeface="Tahoma" pitchFamily="34" charset="0"/>
              </a:rPr>
              <a:t>Tax Year 2022</a:t>
            </a:r>
          </a:p>
          <a:p>
            <a:pPr algn="ctr" eaLnBrk="1" hangingPunct="1">
              <a:lnSpc>
                <a:spcPct val="90000"/>
              </a:lnSpc>
              <a:buFont typeface="Wingdings" pitchFamily="2" charset="2"/>
              <a:buNone/>
            </a:pPr>
            <a:r>
              <a:rPr lang="en-US" sz="3200" b="1" dirty="0">
                <a:latin typeface="Arial Black" panose="020B0A04020102020204" pitchFamily="34" charset="0"/>
                <a:ea typeface="Tahoma" pitchFamily="34" charset="0"/>
                <a:cs typeface="Tahoma" pitchFamily="34" charset="0"/>
              </a:rPr>
              <a:t>Fiscal Year 2022-2023</a:t>
            </a:r>
          </a:p>
          <a:p>
            <a:pPr algn="ctr" eaLnBrk="1" hangingPunct="1">
              <a:lnSpc>
                <a:spcPct val="90000"/>
              </a:lnSpc>
              <a:buFont typeface="Wingdings" pitchFamily="2" charset="2"/>
              <a:buNone/>
            </a:pPr>
            <a:r>
              <a:rPr lang="en-US" sz="3200" b="1" dirty="0">
                <a:solidFill>
                  <a:srgbClr val="7030A0"/>
                </a:solidFill>
                <a:latin typeface="Arial Black" panose="020B0A04020102020204" pitchFamily="34" charset="0"/>
                <a:ea typeface="Tahoma" pitchFamily="34" charset="0"/>
                <a:cs typeface="Tahoma" pitchFamily="34" charset="0"/>
              </a:rPr>
              <a:t> </a:t>
            </a:r>
          </a:p>
          <a:p>
            <a:pPr algn="ctr" eaLnBrk="1" hangingPunct="1">
              <a:lnSpc>
                <a:spcPct val="90000"/>
              </a:lnSpc>
              <a:buFont typeface="Wingdings" pitchFamily="2" charset="2"/>
              <a:buNone/>
            </a:pPr>
            <a:r>
              <a:rPr lang="en-US" sz="3200" b="1" dirty="0">
                <a:solidFill>
                  <a:srgbClr val="E26B0A"/>
                </a:solidFill>
                <a:latin typeface="Arial Black" panose="020B0A04020102020204" pitchFamily="34" charset="0"/>
                <a:ea typeface="Tahoma" pitchFamily="34" charset="0"/>
                <a:cs typeface="Tahoma" pitchFamily="34" charset="0"/>
              </a:rPr>
              <a:t>Board Presentation</a:t>
            </a:r>
          </a:p>
          <a:p>
            <a:pPr algn="ctr" eaLnBrk="1" hangingPunct="1">
              <a:lnSpc>
                <a:spcPct val="90000"/>
              </a:lnSpc>
              <a:buFont typeface="Wingdings" pitchFamily="2" charset="2"/>
              <a:buNone/>
            </a:pPr>
            <a:r>
              <a:rPr lang="en-US" sz="2800" b="1" dirty="0">
                <a:latin typeface="Arial Black" panose="020B0A04020102020204" pitchFamily="34" charset="0"/>
                <a:ea typeface="Tahoma" pitchFamily="34" charset="0"/>
                <a:cs typeface="Tahoma" pitchFamily="34" charset="0"/>
              </a:rPr>
              <a:t>October 19, 2022</a:t>
            </a:r>
          </a:p>
        </p:txBody>
      </p:sp>
      <p:sp>
        <p:nvSpPr>
          <p:cNvPr id="6" name="Slide Number Placeholder 6"/>
          <p:cNvSpPr>
            <a:spLocks noGrp="1"/>
          </p:cNvSpPr>
          <p:nvPr>
            <p:ph type="sldNum" sz="quarter" idx="12"/>
          </p:nvPr>
        </p:nvSpPr>
        <p:spPr>
          <a:xfrm>
            <a:off x="152400" y="6705600"/>
            <a:ext cx="457200" cy="487680"/>
          </a:xfrm>
          <a:solidFill>
            <a:srgbClr val="6600FF"/>
          </a:solidFill>
        </p:spPr>
        <p:txBody>
          <a:bodyPr/>
          <a:lstStyle/>
          <a:p>
            <a:pPr>
              <a:defRPr/>
            </a:pPr>
            <a:fld id="{014EB05A-00EB-491D-B584-4131CBAB0FEE}" type="slidenum">
              <a:rPr lang="en-US" altLang="en-US" sz="1800">
                <a:latin typeface="Arial" panose="020B0604020202020204" pitchFamily="34" charset="0"/>
                <a:cs typeface="Arial" panose="020B0604020202020204" pitchFamily="34" charset="0"/>
              </a:rPr>
              <a:pPr>
                <a:defRPr/>
              </a:pPr>
              <a:t>2</a:t>
            </a:fld>
            <a:endParaRPr lang="en-US" alt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062" y="1004822"/>
            <a:ext cx="5538227" cy="1505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texte 31"/>
          <p:cNvSpPr>
            <a:spLocks noGrp="1"/>
          </p:cNvSpPr>
          <p:nvPr>
            <p:ph type="body" sz="quarter" idx="10"/>
          </p:nvPr>
        </p:nvSpPr>
        <p:spPr>
          <a:xfrm>
            <a:off x="342900" y="1220081"/>
            <a:ext cx="8343930" cy="472944"/>
          </a:xfrm>
        </p:spPr>
        <p:txBody>
          <a:bodyPr/>
          <a:lstStyle/>
          <a:p>
            <a:pPr indent="0">
              <a:buNone/>
            </a:pPr>
            <a:r>
              <a:rPr lang="fr-FR" sz="3600" dirty="0">
                <a:solidFill>
                  <a:srgbClr val="E26B0A"/>
                </a:solidFill>
                <a:latin typeface="Arial Black" panose="020B0A04020102020204" pitchFamily="34" charset="0"/>
              </a:rPr>
              <a:t>Property Values Growth</a:t>
            </a:r>
          </a:p>
        </p:txBody>
      </p:sp>
      <p:sp>
        <p:nvSpPr>
          <p:cNvPr id="33" name="Espace réservé du texte 32"/>
          <p:cNvSpPr>
            <a:spLocks noGrp="1"/>
          </p:cNvSpPr>
          <p:nvPr>
            <p:ph type="body" sz="quarter" idx="11"/>
          </p:nvPr>
        </p:nvSpPr>
        <p:spPr>
          <a:xfrm>
            <a:off x="431735" y="1757818"/>
            <a:ext cx="8449140" cy="303337"/>
          </a:xfrm>
        </p:spPr>
        <p:txBody>
          <a:bodyPr/>
          <a:lstStyle/>
          <a:p>
            <a:pPr indent="0">
              <a:buNone/>
            </a:pPr>
            <a:r>
              <a:rPr lang="fr-FR" b="1" dirty="0">
                <a:solidFill>
                  <a:srgbClr val="E26B0A"/>
                </a:solidFill>
              </a:rPr>
              <a:t>Last </a:t>
            </a:r>
            <a:r>
              <a:rPr lang="fr-FR" b="1" dirty="0" err="1">
                <a:solidFill>
                  <a:srgbClr val="E26B0A"/>
                </a:solidFill>
              </a:rPr>
              <a:t>eight</a:t>
            </a:r>
            <a:r>
              <a:rPr lang="fr-FR" b="1" dirty="0">
                <a:solidFill>
                  <a:srgbClr val="E26B0A"/>
                </a:solidFill>
              </a:rPr>
              <a:t>  Fiscal Years</a:t>
            </a:r>
          </a:p>
        </p:txBody>
      </p:sp>
      <p:grpSp>
        <p:nvGrpSpPr>
          <p:cNvPr id="2" name="Groupe 1"/>
          <p:cNvGrpSpPr/>
          <p:nvPr/>
        </p:nvGrpSpPr>
        <p:grpSpPr>
          <a:xfrm>
            <a:off x="1001716" y="2152159"/>
            <a:ext cx="6581017" cy="2712032"/>
            <a:chOff x="3779404" y="2623220"/>
            <a:chExt cx="10729192" cy="4722732"/>
          </a:xfrm>
        </p:grpSpPr>
        <p:sp>
          <p:nvSpPr>
            <p:cNvPr id="37" name="Forme libre 36"/>
            <p:cNvSpPr>
              <a:spLocks/>
            </p:cNvSpPr>
            <p:nvPr/>
          </p:nvSpPr>
          <p:spPr bwMode="auto">
            <a:xfrm>
              <a:off x="3779404" y="4671796"/>
              <a:ext cx="10729192" cy="2145165"/>
            </a:xfrm>
            <a:custGeom>
              <a:avLst/>
              <a:gdLst>
                <a:gd name="connsiteX0" fmla="*/ 10729192 w 10729192"/>
                <a:gd name="connsiteY0" fmla="*/ 0 h 2145165"/>
                <a:gd name="connsiteX1" fmla="*/ 10456273 w 10729192"/>
                <a:gd name="connsiteY1" fmla="*/ 542468 h 2145165"/>
                <a:gd name="connsiteX2" fmla="*/ 10399591 w 10729192"/>
                <a:gd name="connsiteY2" fmla="*/ 363386 h 2145165"/>
                <a:gd name="connsiteX3" fmla="*/ 10156400 w 10729192"/>
                <a:gd name="connsiteY3" fmla="*/ 569424 h 2145165"/>
                <a:gd name="connsiteX4" fmla="*/ 8677247 w 10729192"/>
                <a:gd name="connsiteY4" fmla="*/ 933316 h 2145165"/>
                <a:gd name="connsiteX5" fmla="*/ 8281908 w 10729192"/>
                <a:gd name="connsiteY5" fmla="*/ 1228697 h 2145165"/>
                <a:gd name="connsiteX6" fmla="*/ 6088449 w 10729192"/>
                <a:gd name="connsiteY6" fmla="*/ 1230943 h 2145165"/>
                <a:gd name="connsiteX7" fmla="*/ 5706587 w 10729192"/>
                <a:gd name="connsiteY7" fmla="*/ 1517340 h 2145165"/>
                <a:gd name="connsiteX8" fmla="*/ 3719783 w 10729192"/>
                <a:gd name="connsiteY8" fmla="*/ 1517340 h 2145165"/>
                <a:gd name="connsiteX9" fmla="*/ 3322197 w 10729192"/>
                <a:gd name="connsiteY9" fmla="*/ 1831814 h 2145165"/>
                <a:gd name="connsiteX10" fmla="*/ 1490384 w 10729192"/>
                <a:gd name="connsiteY10" fmla="*/ 1831814 h 2145165"/>
                <a:gd name="connsiteX11" fmla="*/ 1083814 w 10729192"/>
                <a:gd name="connsiteY11" fmla="*/ 2145165 h 2145165"/>
                <a:gd name="connsiteX12" fmla="*/ 0 w 10729192"/>
                <a:gd name="connsiteY12" fmla="*/ 2145165 h 2145165"/>
                <a:gd name="connsiteX13" fmla="*/ 0 w 10729192"/>
                <a:gd name="connsiteY13" fmla="*/ 2017129 h 2145165"/>
                <a:gd name="connsiteX14" fmla="*/ 1038888 w 10729192"/>
                <a:gd name="connsiteY14" fmla="*/ 2017129 h 2145165"/>
                <a:gd name="connsiteX15" fmla="*/ 1447705 w 10729192"/>
                <a:gd name="connsiteY15" fmla="*/ 1703778 h 2145165"/>
                <a:gd name="connsiteX16" fmla="*/ 3276149 w 10729192"/>
                <a:gd name="connsiteY16" fmla="*/ 1703778 h 2145165"/>
                <a:gd name="connsiteX17" fmla="*/ 3674858 w 10729192"/>
                <a:gd name="connsiteY17" fmla="*/ 1390427 h 2145165"/>
                <a:gd name="connsiteX18" fmla="*/ 5663908 w 10729192"/>
                <a:gd name="connsiteY18" fmla="*/ 1390427 h 2145165"/>
                <a:gd name="connsiteX19" fmla="*/ 6045770 w 10729192"/>
                <a:gd name="connsiteY19" fmla="*/ 1102907 h 2145165"/>
                <a:gd name="connsiteX20" fmla="*/ 8239229 w 10729192"/>
                <a:gd name="connsiteY20" fmla="*/ 1100661 h 2145165"/>
                <a:gd name="connsiteX21" fmla="*/ 8624460 w 10729192"/>
                <a:gd name="connsiteY21" fmla="*/ 816511 h 2145165"/>
                <a:gd name="connsiteX22" fmla="*/ 10097997 w 10729192"/>
                <a:gd name="connsiteY22" fmla="*/ 452619 h 2145165"/>
                <a:gd name="connsiteX23" fmla="*/ 10317329 w 10729192"/>
                <a:gd name="connsiteY23" fmla="*/ 266146 h 2145165"/>
                <a:gd name="connsiteX24" fmla="*/ 10150784 w 10729192"/>
                <a:gd name="connsiteY24" fmla="*/ 180823 h 21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29192" h="2145165">
                  <a:moveTo>
                    <a:pt x="10729192" y="0"/>
                  </a:moveTo>
                  <a:lnTo>
                    <a:pt x="10456273" y="542468"/>
                  </a:lnTo>
                  <a:lnTo>
                    <a:pt x="10399591" y="363386"/>
                  </a:lnTo>
                  <a:lnTo>
                    <a:pt x="10156400" y="569424"/>
                  </a:lnTo>
                  <a:lnTo>
                    <a:pt x="8677247" y="933316"/>
                  </a:lnTo>
                  <a:lnTo>
                    <a:pt x="8281908" y="1228697"/>
                  </a:lnTo>
                  <a:lnTo>
                    <a:pt x="6088449" y="1230943"/>
                  </a:lnTo>
                  <a:lnTo>
                    <a:pt x="5706587" y="1517340"/>
                  </a:lnTo>
                  <a:lnTo>
                    <a:pt x="3719783" y="1517340"/>
                  </a:lnTo>
                  <a:lnTo>
                    <a:pt x="3322197" y="1831814"/>
                  </a:lnTo>
                  <a:lnTo>
                    <a:pt x="1490384" y="1831814"/>
                  </a:lnTo>
                  <a:lnTo>
                    <a:pt x="1083814" y="2145165"/>
                  </a:lnTo>
                  <a:lnTo>
                    <a:pt x="0" y="2145165"/>
                  </a:lnTo>
                  <a:lnTo>
                    <a:pt x="0" y="2017129"/>
                  </a:lnTo>
                  <a:lnTo>
                    <a:pt x="1038888" y="2017129"/>
                  </a:lnTo>
                  <a:lnTo>
                    <a:pt x="1447705" y="1703778"/>
                  </a:lnTo>
                  <a:lnTo>
                    <a:pt x="3276149" y="1703778"/>
                  </a:lnTo>
                  <a:lnTo>
                    <a:pt x="3674858" y="1390427"/>
                  </a:lnTo>
                  <a:lnTo>
                    <a:pt x="5663908" y="1390427"/>
                  </a:lnTo>
                  <a:lnTo>
                    <a:pt x="6045770" y="1102907"/>
                  </a:lnTo>
                  <a:lnTo>
                    <a:pt x="8239229" y="1100661"/>
                  </a:lnTo>
                  <a:lnTo>
                    <a:pt x="8624460" y="816511"/>
                  </a:lnTo>
                  <a:lnTo>
                    <a:pt x="10097997" y="452619"/>
                  </a:lnTo>
                  <a:lnTo>
                    <a:pt x="10317329" y="266146"/>
                  </a:lnTo>
                  <a:lnTo>
                    <a:pt x="10150784" y="180823"/>
                  </a:lnTo>
                  <a:close/>
                </a:path>
              </a:pathLst>
            </a:custGeom>
            <a:solidFill>
              <a:schemeClr val="tx1"/>
            </a:solidFill>
            <a:ln>
              <a:noFill/>
            </a:ln>
          </p:spPr>
          <p:txBody>
            <a:bodyPr vert="horz" wrap="square" lIns="45720" tIns="22860" rIns="45720" bIns="22860" numCol="1" anchor="t" anchorCtr="0" compatLnSpc="1">
              <a:prstTxWarp prst="textNoShape">
                <a:avLst/>
              </a:prstTxWarp>
              <a:noAutofit/>
            </a:bodyPr>
            <a:lstStyle/>
            <a:p>
              <a:endParaRPr lang="fr-FR" sz="900"/>
            </a:p>
          </p:txBody>
        </p:sp>
        <p:sp>
          <p:nvSpPr>
            <p:cNvPr id="7" name="Freeform 7"/>
            <p:cNvSpPr>
              <a:spLocks/>
            </p:cNvSpPr>
            <p:nvPr/>
          </p:nvSpPr>
          <p:spPr bwMode="auto">
            <a:xfrm>
              <a:off x="5242833" y="6221706"/>
              <a:ext cx="204408" cy="1113015"/>
            </a:xfrm>
            <a:custGeom>
              <a:avLst/>
              <a:gdLst>
                <a:gd name="T0" fmla="*/ 74 w 77"/>
                <a:gd name="T1" fmla="*/ 414 h 419"/>
                <a:gd name="T2" fmla="*/ 5 w 77"/>
                <a:gd name="T3" fmla="*/ 385 h 419"/>
                <a:gd name="T4" fmla="*/ 5 w 77"/>
                <a:gd name="T5" fmla="*/ 385 h 419"/>
                <a:gd name="T6" fmla="*/ 5 w 77"/>
                <a:gd name="T7" fmla="*/ 320 h 419"/>
                <a:gd name="T8" fmla="*/ 73 w 77"/>
                <a:gd name="T9" fmla="*/ 345 h 419"/>
                <a:gd name="T10" fmla="*/ 75 w 77"/>
                <a:gd name="T11" fmla="*/ 342 h 419"/>
                <a:gd name="T12" fmla="*/ 73 w 77"/>
                <a:gd name="T13" fmla="*/ 340 h 419"/>
                <a:gd name="T14" fmla="*/ 6 w 77"/>
                <a:gd name="T15" fmla="*/ 311 h 419"/>
                <a:gd name="T16" fmla="*/ 5 w 77"/>
                <a:gd name="T17" fmla="*/ 310 h 419"/>
                <a:gd name="T18" fmla="*/ 5 w 77"/>
                <a:gd name="T19" fmla="*/ 242 h 419"/>
                <a:gd name="T20" fmla="*/ 73 w 77"/>
                <a:gd name="T21" fmla="*/ 267 h 419"/>
                <a:gd name="T22" fmla="*/ 75 w 77"/>
                <a:gd name="T23" fmla="*/ 265 h 419"/>
                <a:gd name="T24" fmla="*/ 73 w 77"/>
                <a:gd name="T25" fmla="*/ 262 h 419"/>
                <a:gd name="T26" fmla="*/ 6 w 77"/>
                <a:gd name="T27" fmla="*/ 234 h 419"/>
                <a:gd name="T28" fmla="*/ 5 w 77"/>
                <a:gd name="T29" fmla="*/ 232 h 419"/>
                <a:gd name="T30" fmla="*/ 5 w 77"/>
                <a:gd name="T31" fmla="*/ 159 h 419"/>
                <a:gd name="T32" fmla="*/ 73 w 77"/>
                <a:gd name="T33" fmla="*/ 184 h 419"/>
                <a:gd name="T34" fmla="*/ 75 w 77"/>
                <a:gd name="T35" fmla="*/ 181 h 419"/>
                <a:gd name="T36" fmla="*/ 73 w 77"/>
                <a:gd name="T37" fmla="*/ 179 h 419"/>
                <a:gd name="T38" fmla="*/ 6 w 77"/>
                <a:gd name="T39" fmla="*/ 150 h 419"/>
                <a:gd name="T40" fmla="*/ 5 w 77"/>
                <a:gd name="T41" fmla="*/ 149 h 419"/>
                <a:gd name="T42" fmla="*/ 5 w 77"/>
                <a:gd name="T43" fmla="*/ 2 h 419"/>
                <a:gd name="T44" fmla="*/ 2 w 77"/>
                <a:gd name="T45" fmla="*/ 0 h 419"/>
                <a:gd name="T46" fmla="*/ 0 w 77"/>
                <a:gd name="T47" fmla="*/ 2 h 419"/>
                <a:gd name="T48" fmla="*/ 0 w 77"/>
                <a:gd name="T49" fmla="*/ 385 h 419"/>
                <a:gd name="T50" fmla="*/ 0 w 77"/>
                <a:gd name="T51" fmla="*/ 385 h 419"/>
                <a:gd name="T52" fmla="*/ 0 w 77"/>
                <a:gd name="T53" fmla="*/ 386 h 419"/>
                <a:gd name="T54" fmla="*/ 74 w 77"/>
                <a:gd name="T55" fmla="*/ 419 h 419"/>
                <a:gd name="T56" fmla="*/ 77 w 77"/>
                <a:gd name="T57" fmla="*/ 417 h 419"/>
                <a:gd name="T58" fmla="*/ 74 w 77"/>
                <a:gd name="T59" fmla="*/ 41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419">
                  <a:moveTo>
                    <a:pt x="74" y="414"/>
                  </a:moveTo>
                  <a:cubicBezTo>
                    <a:pt x="14" y="414"/>
                    <a:pt x="5" y="385"/>
                    <a:pt x="5" y="385"/>
                  </a:cubicBezTo>
                  <a:cubicBezTo>
                    <a:pt x="5" y="385"/>
                    <a:pt x="5" y="385"/>
                    <a:pt x="5" y="385"/>
                  </a:cubicBezTo>
                  <a:cubicBezTo>
                    <a:pt x="5" y="320"/>
                    <a:pt x="5" y="320"/>
                    <a:pt x="5" y="320"/>
                  </a:cubicBezTo>
                  <a:cubicBezTo>
                    <a:pt x="11" y="330"/>
                    <a:pt x="29" y="345"/>
                    <a:pt x="73" y="345"/>
                  </a:cubicBezTo>
                  <a:cubicBezTo>
                    <a:pt x="74" y="345"/>
                    <a:pt x="75" y="344"/>
                    <a:pt x="75" y="342"/>
                  </a:cubicBezTo>
                  <a:cubicBezTo>
                    <a:pt x="75" y="341"/>
                    <a:pt x="74" y="340"/>
                    <a:pt x="73" y="340"/>
                  </a:cubicBezTo>
                  <a:cubicBezTo>
                    <a:pt x="14" y="340"/>
                    <a:pt x="6" y="312"/>
                    <a:pt x="6" y="311"/>
                  </a:cubicBezTo>
                  <a:cubicBezTo>
                    <a:pt x="5" y="311"/>
                    <a:pt x="5" y="311"/>
                    <a:pt x="5" y="310"/>
                  </a:cubicBezTo>
                  <a:cubicBezTo>
                    <a:pt x="5" y="242"/>
                    <a:pt x="5" y="242"/>
                    <a:pt x="5" y="242"/>
                  </a:cubicBezTo>
                  <a:cubicBezTo>
                    <a:pt x="11" y="252"/>
                    <a:pt x="29" y="267"/>
                    <a:pt x="73" y="267"/>
                  </a:cubicBezTo>
                  <a:cubicBezTo>
                    <a:pt x="74" y="267"/>
                    <a:pt x="75" y="266"/>
                    <a:pt x="75" y="265"/>
                  </a:cubicBezTo>
                  <a:cubicBezTo>
                    <a:pt x="75" y="263"/>
                    <a:pt x="74" y="262"/>
                    <a:pt x="73" y="262"/>
                  </a:cubicBezTo>
                  <a:cubicBezTo>
                    <a:pt x="14" y="262"/>
                    <a:pt x="6" y="234"/>
                    <a:pt x="6" y="234"/>
                  </a:cubicBezTo>
                  <a:cubicBezTo>
                    <a:pt x="5" y="233"/>
                    <a:pt x="5" y="233"/>
                    <a:pt x="5" y="232"/>
                  </a:cubicBezTo>
                  <a:cubicBezTo>
                    <a:pt x="5" y="159"/>
                    <a:pt x="5" y="159"/>
                    <a:pt x="5" y="159"/>
                  </a:cubicBezTo>
                  <a:cubicBezTo>
                    <a:pt x="11" y="168"/>
                    <a:pt x="29" y="184"/>
                    <a:pt x="73" y="184"/>
                  </a:cubicBezTo>
                  <a:cubicBezTo>
                    <a:pt x="74" y="184"/>
                    <a:pt x="75" y="183"/>
                    <a:pt x="75" y="181"/>
                  </a:cubicBezTo>
                  <a:cubicBezTo>
                    <a:pt x="75" y="180"/>
                    <a:pt x="74" y="179"/>
                    <a:pt x="73" y="179"/>
                  </a:cubicBezTo>
                  <a:cubicBezTo>
                    <a:pt x="14" y="179"/>
                    <a:pt x="6" y="151"/>
                    <a:pt x="6" y="150"/>
                  </a:cubicBezTo>
                  <a:cubicBezTo>
                    <a:pt x="5" y="150"/>
                    <a:pt x="5" y="149"/>
                    <a:pt x="5" y="149"/>
                  </a:cubicBezTo>
                  <a:cubicBezTo>
                    <a:pt x="5" y="2"/>
                    <a:pt x="5" y="2"/>
                    <a:pt x="5" y="2"/>
                  </a:cubicBezTo>
                  <a:cubicBezTo>
                    <a:pt x="5" y="1"/>
                    <a:pt x="4" y="0"/>
                    <a:pt x="2" y="0"/>
                  </a:cubicBezTo>
                  <a:cubicBezTo>
                    <a:pt x="1" y="0"/>
                    <a:pt x="0" y="1"/>
                    <a:pt x="0" y="2"/>
                  </a:cubicBezTo>
                  <a:cubicBezTo>
                    <a:pt x="0" y="385"/>
                    <a:pt x="0" y="385"/>
                    <a:pt x="0" y="385"/>
                  </a:cubicBezTo>
                  <a:cubicBezTo>
                    <a:pt x="0" y="385"/>
                    <a:pt x="0" y="385"/>
                    <a:pt x="0" y="385"/>
                  </a:cubicBezTo>
                  <a:cubicBezTo>
                    <a:pt x="0" y="385"/>
                    <a:pt x="0" y="386"/>
                    <a:pt x="0" y="386"/>
                  </a:cubicBezTo>
                  <a:cubicBezTo>
                    <a:pt x="0" y="387"/>
                    <a:pt x="9" y="419"/>
                    <a:pt x="74" y="419"/>
                  </a:cubicBezTo>
                  <a:cubicBezTo>
                    <a:pt x="76" y="419"/>
                    <a:pt x="77" y="418"/>
                    <a:pt x="77" y="417"/>
                  </a:cubicBezTo>
                  <a:cubicBezTo>
                    <a:pt x="77" y="415"/>
                    <a:pt x="76" y="414"/>
                    <a:pt x="74" y="4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8" name="Freeform 8"/>
            <p:cNvSpPr>
              <a:spLocks/>
            </p:cNvSpPr>
            <p:nvPr/>
          </p:nvSpPr>
          <p:spPr bwMode="auto">
            <a:xfrm>
              <a:off x="5330437" y="6091424"/>
              <a:ext cx="206655" cy="202162"/>
            </a:xfrm>
            <a:custGeom>
              <a:avLst/>
              <a:gdLst>
                <a:gd name="T0" fmla="*/ 31 w 78"/>
                <a:gd name="T1" fmla="*/ 76 h 76"/>
                <a:gd name="T2" fmla="*/ 15 w 78"/>
                <a:gd name="T3" fmla="*/ 75 h 76"/>
                <a:gd name="T4" fmla="*/ 15 w 78"/>
                <a:gd name="T5" fmla="*/ 74 h 76"/>
                <a:gd name="T6" fmla="*/ 10 w 78"/>
                <a:gd name="T7" fmla="*/ 73 h 76"/>
                <a:gd name="T8" fmla="*/ 10 w 78"/>
                <a:gd name="T9" fmla="*/ 73 h 76"/>
                <a:gd name="T10" fmla="*/ 10 w 78"/>
                <a:gd name="T11" fmla="*/ 73 h 76"/>
                <a:gd name="T12" fmla="*/ 18 w 78"/>
                <a:gd name="T13" fmla="*/ 66 h 76"/>
                <a:gd name="T14" fmla="*/ 19 w 78"/>
                <a:gd name="T15" fmla="*/ 64 h 76"/>
                <a:gd name="T16" fmla="*/ 16 w 78"/>
                <a:gd name="T17" fmla="*/ 62 h 76"/>
                <a:gd name="T18" fmla="*/ 15 w 78"/>
                <a:gd name="T19" fmla="*/ 63 h 76"/>
                <a:gd name="T20" fmla="*/ 7 w 78"/>
                <a:gd name="T21" fmla="*/ 70 h 76"/>
                <a:gd name="T22" fmla="*/ 7 w 78"/>
                <a:gd name="T23" fmla="*/ 70 h 76"/>
                <a:gd name="T24" fmla="*/ 6 w 78"/>
                <a:gd name="T25" fmla="*/ 70 h 76"/>
                <a:gd name="T26" fmla="*/ 5 w 78"/>
                <a:gd name="T27" fmla="*/ 67 h 76"/>
                <a:gd name="T28" fmla="*/ 4 w 78"/>
                <a:gd name="T29" fmla="*/ 63 h 76"/>
                <a:gd name="T30" fmla="*/ 3 w 78"/>
                <a:gd name="T31" fmla="*/ 61 h 76"/>
                <a:gd name="T32" fmla="*/ 4 w 78"/>
                <a:gd name="T33" fmla="*/ 28 h 76"/>
                <a:gd name="T34" fmla="*/ 22 w 78"/>
                <a:gd name="T35" fmla="*/ 4 h 76"/>
                <a:gd name="T36" fmla="*/ 32 w 78"/>
                <a:gd name="T37" fmla="*/ 0 h 76"/>
                <a:gd name="T38" fmla="*/ 39 w 78"/>
                <a:gd name="T39" fmla="*/ 4 h 76"/>
                <a:gd name="T40" fmla="*/ 44 w 78"/>
                <a:gd name="T41" fmla="*/ 30 h 76"/>
                <a:gd name="T42" fmla="*/ 44 w 78"/>
                <a:gd name="T43" fmla="*/ 32 h 76"/>
                <a:gd name="T44" fmla="*/ 46 w 78"/>
                <a:gd name="T45" fmla="*/ 33 h 76"/>
                <a:gd name="T46" fmla="*/ 46 w 78"/>
                <a:gd name="T47" fmla="*/ 33 h 76"/>
                <a:gd name="T48" fmla="*/ 47 w 78"/>
                <a:gd name="T49" fmla="*/ 33 h 76"/>
                <a:gd name="T50" fmla="*/ 61 w 78"/>
                <a:gd name="T51" fmla="*/ 30 h 76"/>
                <a:gd name="T52" fmla="*/ 76 w 78"/>
                <a:gd name="T53" fmla="*/ 37 h 76"/>
                <a:gd name="T54" fmla="*/ 74 w 78"/>
                <a:gd name="T55" fmla="*/ 53 h 76"/>
                <a:gd name="T56" fmla="*/ 38 w 78"/>
                <a:gd name="T57" fmla="*/ 76 h 76"/>
                <a:gd name="T58" fmla="*/ 31 w 78"/>
                <a:gd name="T5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6">
                  <a:moveTo>
                    <a:pt x="31" y="76"/>
                  </a:moveTo>
                  <a:cubicBezTo>
                    <a:pt x="26" y="76"/>
                    <a:pt x="21" y="76"/>
                    <a:pt x="15" y="75"/>
                  </a:cubicBezTo>
                  <a:cubicBezTo>
                    <a:pt x="15" y="74"/>
                    <a:pt x="15" y="74"/>
                    <a:pt x="15" y="74"/>
                  </a:cubicBezTo>
                  <a:cubicBezTo>
                    <a:pt x="13" y="74"/>
                    <a:pt x="12" y="74"/>
                    <a:pt x="10" y="73"/>
                  </a:cubicBezTo>
                  <a:cubicBezTo>
                    <a:pt x="10" y="73"/>
                    <a:pt x="10" y="73"/>
                    <a:pt x="10" y="73"/>
                  </a:cubicBezTo>
                  <a:cubicBezTo>
                    <a:pt x="10" y="73"/>
                    <a:pt x="10" y="73"/>
                    <a:pt x="10" y="73"/>
                  </a:cubicBezTo>
                  <a:cubicBezTo>
                    <a:pt x="13" y="71"/>
                    <a:pt x="16" y="68"/>
                    <a:pt x="18" y="66"/>
                  </a:cubicBezTo>
                  <a:cubicBezTo>
                    <a:pt x="19" y="65"/>
                    <a:pt x="19" y="65"/>
                    <a:pt x="19" y="64"/>
                  </a:cubicBezTo>
                  <a:cubicBezTo>
                    <a:pt x="19" y="63"/>
                    <a:pt x="18" y="62"/>
                    <a:pt x="16" y="62"/>
                  </a:cubicBezTo>
                  <a:cubicBezTo>
                    <a:pt x="16" y="62"/>
                    <a:pt x="15" y="63"/>
                    <a:pt x="15" y="63"/>
                  </a:cubicBezTo>
                  <a:cubicBezTo>
                    <a:pt x="12" y="65"/>
                    <a:pt x="10" y="68"/>
                    <a:pt x="7" y="70"/>
                  </a:cubicBezTo>
                  <a:cubicBezTo>
                    <a:pt x="7" y="70"/>
                    <a:pt x="7" y="70"/>
                    <a:pt x="7" y="70"/>
                  </a:cubicBezTo>
                  <a:cubicBezTo>
                    <a:pt x="6" y="70"/>
                    <a:pt x="6" y="70"/>
                    <a:pt x="6" y="70"/>
                  </a:cubicBezTo>
                  <a:cubicBezTo>
                    <a:pt x="6" y="69"/>
                    <a:pt x="6" y="68"/>
                    <a:pt x="5" y="67"/>
                  </a:cubicBezTo>
                  <a:cubicBezTo>
                    <a:pt x="5" y="66"/>
                    <a:pt x="5" y="64"/>
                    <a:pt x="4" y="63"/>
                  </a:cubicBezTo>
                  <a:cubicBezTo>
                    <a:pt x="4" y="62"/>
                    <a:pt x="4" y="62"/>
                    <a:pt x="3" y="61"/>
                  </a:cubicBezTo>
                  <a:cubicBezTo>
                    <a:pt x="0" y="48"/>
                    <a:pt x="0" y="38"/>
                    <a:pt x="4" y="28"/>
                  </a:cubicBezTo>
                  <a:cubicBezTo>
                    <a:pt x="9" y="17"/>
                    <a:pt x="15" y="9"/>
                    <a:pt x="22" y="4"/>
                  </a:cubicBezTo>
                  <a:cubicBezTo>
                    <a:pt x="26" y="2"/>
                    <a:pt x="29" y="0"/>
                    <a:pt x="32" y="0"/>
                  </a:cubicBezTo>
                  <a:cubicBezTo>
                    <a:pt x="35" y="0"/>
                    <a:pt x="37" y="2"/>
                    <a:pt x="39" y="4"/>
                  </a:cubicBezTo>
                  <a:cubicBezTo>
                    <a:pt x="44" y="10"/>
                    <a:pt x="45" y="21"/>
                    <a:pt x="44" y="30"/>
                  </a:cubicBezTo>
                  <a:cubicBezTo>
                    <a:pt x="44" y="30"/>
                    <a:pt x="44" y="31"/>
                    <a:pt x="44" y="32"/>
                  </a:cubicBezTo>
                  <a:cubicBezTo>
                    <a:pt x="45" y="32"/>
                    <a:pt x="45" y="33"/>
                    <a:pt x="46" y="33"/>
                  </a:cubicBezTo>
                  <a:cubicBezTo>
                    <a:pt x="46" y="33"/>
                    <a:pt x="46" y="33"/>
                    <a:pt x="46" y="33"/>
                  </a:cubicBezTo>
                  <a:cubicBezTo>
                    <a:pt x="46" y="33"/>
                    <a:pt x="46" y="33"/>
                    <a:pt x="47" y="33"/>
                  </a:cubicBezTo>
                  <a:cubicBezTo>
                    <a:pt x="51" y="32"/>
                    <a:pt x="56" y="30"/>
                    <a:pt x="61" y="30"/>
                  </a:cubicBezTo>
                  <a:cubicBezTo>
                    <a:pt x="68" y="30"/>
                    <a:pt x="72" y="33"/>
                    <a:pt x="76" y="37"/>
                  </a:cubicBezTo>
                  <a:cubicBezTo>
                    <a:pt x="78" y="42"/>
                    <a:pt x="77" y="48"/>
                    <a:pt x="74" y="53"/>
                  </a:cubicBezTo>
                  <a:cubicBezTo>
                    <a:pt x="66" y="66"/>
                    <a:pt x="48" y="74"/>
                    <a:pt x="38" y="76"/>
                  </a:cubicBezTo>
                  <a:cubicBezTo>
                    <a:pt x="36" y="76"/>
                    <a:pt x="33" y="76"/>
                    <a:pt x="31"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9" name="Freeform 9"/>
            <p:cNvSpPr>
              <a:spLocks/>
            </p:cNvSpPr>
            <p:nvPr/>
          </p:nvSpPr>
          <p:spPr bwMode="auto">
            <a:xfrm>
              <a:off x="5143998" y="5992589"/>
              <a:ext cx="199916" cy="192054"/>
            </a:xfrm>
            <a:custGeom>
              <a:avLst/>
              <a:gdLst>
                <a:gd name="T0" fmla="*/ 39 w 75"/>
                <a:gd name="T1" fmla="*/ 72 h 72"/>
                <a:gd name="T2" fmla="*/ 39 w 75"/>
                <a:gd name="T3" fmla="*/ 72 h 72"/>
                <a:gd name="T4" fmla="*/ 39 w 75"/>
                <a:gd name="T5" fmla="*/ 72 h 72"/>
                <a:gd name="T6" fmla="*/ 39 w 75"/>
                <a:gd name="T7" fmla="*/ 71 h 72"/>
                <a:gd name="T8" fmla="*/ 39 w 75"/>
                <a:gd name="T9" fmla="*/ 54 h 72"/>
                <a:gd name="T10" fmla="*/ 38 w 75"/>
                <a:gd name="T11" fmla="*/ 53 h 72"/>
                <a:gd name="T12" fmla="*/ 37 w 75"/>
                <a:gd name="T13" fmla="*/ 52 h 72"/>
                <a:gd name="T14" fmla="*/ 34 w 75"/>
                <a:gd name="T15" fmla="*/ 54 h 72"/>
                <a:gd name="T16" fmla="*/ 34 w 75"/>
                <a:gd name="T17" fmla="*/ 70 h 72"/>
                <a:gd name="T18" fmla="*/ 34 w 75"/>
                <a:gd name="T19" fmla="*/ 71 h 72"/>
                <a:gd name="T20" fmla="*/ 34 w 75"/>
                <a:gd name="T21" fmla="*/ 71 h 72"/>
                <a:gd name="T22" fmla="*/ 28 w 75"/>
                <a:gd name="T23" fmla="*/ 68 h 72"/>
                <a:gd name="T24" fmla="*/ 10 w 75"/>
                <a:gd name="T25" fmla="*/ 53 h 72"/>
                <a:gd name="T26" fmla="*/ 0 w 75"/>
                <a:gd name="T27" fmla="*/ 19 h 72"/>
                <a:gd name="T28" fmla="*/ 13 w 75"/>
                <a:gd name="T29" fmla="*/ 1 h 72"/>
                <a:gd name="T30" fmla="*/ 20 w 75"/>
                <a:gd name="T31" fmla="*/ 2 h 72"/>
                <a:gd name="T32" fmla="*/ 34 w 75"/>
                <a:gd name="T33" fmla="*/ 17 h 72"/>
                <a:gd name="T34" fmla="*/ 36 w 75"/>
                <a:gd name="T35" fmla="*/ 18 h 72"/>
                <a:gd name="T36" fmla="*/ 36 w 75"/>
                <a:gd name="T37" fmla="*/ 18 h 72"/>
                <a:gd name="T38" fmla="*/ 38 w 75"/>
                <a:gd name="T39" fmla="*/ 17 h 72"/>
                <a:gd name="T40" fmla="*/ 60 w 75"/>
                <a:gd name="T41" fmla="*/ 0 h 72"/>
                <a:gd name="T42" fmla="*/ 62 w 75"/>
                <a:gd name="T43" fmla="*/ 0 h 72"/>
                <a:gd name="T44" fmla="*/ 73 w 75"/>
                <a:gd name="T45" fmla="*/ 15 h 72"/>
                <a:gd name="T46" fmla="*/ 59 w 75"/>
                <a:gd name="T47" fmla="*/ 59 h 72"/>
                <a:gd name="T48" fmla="*/ 44 w 75"/>
                <a:gd name="T49" fmla="*/ 70 h 72"/>
                <a:gd name="T50" fmla="*/ 43 w 75"/>
                <a:gd name="T51" fmla="*/ 70 h 72"/>
                <a:gd name="T52" fmla="*/ 40 w 75"/>
                <a:gd name="T53" fmla="*/ 72 h 72"/>
                <a:gd name="T54" fmla="*/ 39 w 75"/>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72">
                  <a:moveTo>
                    <a:pt x="39" y="72"/>
                  </a:moveTo>
                  <a:cubicBezTo>
                    <a:pt x="39" y="72"/>
                    <a:pt x="39" y="72"/>
                    <a:pt x="39" y="72"/>
                  </a:cubicBezTo>
                  <a:cubicBezTo>
                    <a:pt x="39" y="72"/>
                    <a:pt x="39" y="72"/>
                    <a:pt x="39" y="72"/>
                  </a:cubicBezTo>
                  <a:cubicBezTo>
                    <a:pt x="39" y="71"/>
                    <a:pt x="39" y="71"/>
                    <a:pt x="39" y="71"/>
                  </a:cubicBezTo>
                  <a:cubicBezTo>
                    <a:pt x="39" y="66"/>
                    <a:pt x="39" y="60"/>
                    <a:pt x="39" y="54"/>
                  </a:cubicBezTo>
                  <a:cubicBezTo>
                    <a:pt x="39" y="54"/>
                    <a:pt x="39" y="53"/>
                    <a:pt x="38" y="53"/>
                  </a:cubicBezTo>
                  <a:cubicBezTo>
                    <a:pt x="38" y="52"/>
                    <a:pt x="37" y="52"/>
                    <a:pt x="37" y="52"/>
                  </a:cubicBezTo>
                  <a:cubicBezTo>
                    <a:pt x="35" y="52"/>
                    <a:pt x="34" y="53"/>
                    <a:pt x="34" y="54"/>
                  </a:cubicBezTo>
                  <a:cubicBezTo>
                    <a:pt x="34" y="60"/>
                    <a:pt x="34" y="65"/>
                    <a:pt x="34" y="70"/>
                  </a:cubicBezTo>
                  <a:cubicBezTo>
                    <a:pt x="34" y="71"/>
                    <a:pt x="34" y="71"/>
                    <a:pt x="34" y="71"/>
                  </a:cubicBezTo>
                  <a:cubicBezTo>
                    <a:pt x="34" y="71"/>
                    <a:pt x="34" y="71"/>
                    <a:pt x="34" y="71"/>
                  </a:cubicBezTo>
                  <a:cubicBezTo>
                    <a:pt x="32" y="70"/>
                    <a:pt x="30" y="69"/>
                    <a:pt x="28" y="68"/>
                  </a:cubicBezTo>
                  <a:cubicBezTo>
                    <a:pt x="20" y="63"/>
                    <a:pt x="14" y="58"/>
                    <a:pt x="10" y="53"/>
                  </a:cubicBezTo>
                  <a:cubicBezTo>
                    <a:pt x="4" y="44"/>
                    <a:pt x="0" y="32"/>
                    <a:pt x="0" y="19"/>
                  </a:cubicBezTo>
                  <a:cubicBezTo>
                    <a:pt x="1" y="12"/>
                    <a:pt x="2" y="1"/>
                    <a:pt x="13" y="1"/>
                  </a:cubicBezTo>
                  <a:cubicBezTo>
                    <a:pt x="15" y="1"/>
                    <a:pt x="17" y="1"/>
                    <a:pt x="20" y="2"/>
                  </a:cubicBezTo>
                  <a:cubicBezTo>
                    <a:pt x="26" y="4"/>
                    <a:pt x="31" y="12"/>
                    <a:pt x="34" y="17"/>
                  </a:cubicBezTo>
                  <a:cubicBezTo>
                    <a:pt x="35" y="18"/>
                    <a:pt x="36" y="18"/>
                    <a:pt x="36" y="18"/>
                  </a:cubicBezTo>
                  <a:cubicBezTo>
                    <a:pt x="36" y="18"/>
                    <a:pt x="36" y="18"/>
                    <a:pt x="36" y="18"/>
                  </a:cubicBezTo>
                  <a:cubicBezTo>
                    <a:pt x="37" y="18"/>
                    <a:pt x="38" y="18"/>
                    <a:pt x="38" y="17"/>
                  </a:cubicBezTo>
                  <a:cubicBezTo>
                    <a:pt x="42" y="11"/>
                    <a:pt x="49" y="0"/>
                    <a:pt x="60" y="0"/>
                  </a:cubicBezTo>
                  <a:cubicBezTo>
                    <a:pt x="61" y="0"/>
                    <a:pt x="62" y="0"/>
                    <a:pt x="62" y="0"/>
                  </a:cubicBezTo>
                  <a:cubicBezTo>
                    <a:pt x="68" y="3"/>
                    <a:pt x="72" y="8"/>
                    <a:pt x="73" y="15"/>
                  </a:cubicBezTo>
                  <a:cubicBezTo>
                    <a:pt x="75" y="31"/>
                    <a:pt x="66" y="51"/>
                    <a:pt x="59" y="59"/>
                  </a:cubicBezTo>
                  <a:cubicBezTo>
                    <a:pt x="55" y="63"/>
                    <a:pt x="50" y="66"/>
                    <a:pt x="44" y="70"/>
                  </a:cubicBezTo>
                  <a:cubicBezTo>
                    <a:pt x="44" y="70"/>
                    <a:pt x="43" y="70"/>
                    <a:pt x="43" y="70"/>
                  </a:cubicBezTo>
                  <a:cubicBezTo>
                    <a:pt x="42" y="71"/>
                    <a:pt x="41" y="72"/>
                    <a:pt x="40" y="72"/>
                  </a:cubicBezTo>
                  <a:cubicBezTo>
                    <a:pt x="39" y="72"/>
                    <a:pt x="39" y="72"/>
                    <a:pt x="39"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0" name="Freeform 10"/>
            <p:cNvSpPr>
              <a:spLocks/>
            </p:cNvSpPr>
            <p:nvPr/>
          </p:nvSpPr>
          <p:spPr bwMode="auto">
            <a:xfrm>
              <a:off x="4931728" y="6091424"/>
              <a:ext cx="204408" cy="204408"/>
            </a:xfrm>
            <a:custGeom>
              <a:avLst/>
              <a:gdLst>
                <a:gd name="T0" fmla="*/ 46 w 77"/>
                <a:gd name="T1" fmla="*/ 77 h 77"/>
                <a:gd name="T2" fmla="*/ 39 w 77"/>
                <a:gd name="T3" fmla="*/ 76 h 77"/>
                <a:gd name="T4" fmla="*/ 3 w 77"/>
                <a:gd name="T5" fmla="*/ 53 h 77"/>
                <a:gd name="T6" fmla="*/ 1 w 77"/>
                <a:gd name="T7" fmla="*/ 37 h 77"/>
                <a:gd name="T8" fmla="*/ 16 w 77"/>
                <a:gd name="T9" fmla="*/ 30 h 77"/>
                <a:gd name="T10" fmla="*/ 30 w 77"/>
                <a:gd name="T11" fmla="*/ 33 h 77"/>
                <a:gd name="T12" fmla="*/ 31 w 77"/>
                <a:gd name="T13" fmla="*/ 33 h 77"/>
                <a:gd name="T14" fmla="*/ 33 w 77"/>
                <a:gd name="T15" fmla="*/ 32 h 77"/>
                <a:gd name="T16" fmla="*/ 33 w 77"/>
                <a:gd name="T17" fmla="*/ 30 h 77"/>
                <a:gd name="T18" fmla="*/ 38 w 77"/>
                <a:gd name="T19" fmla="*/ 4 h 77"/>
                <a:gd name="T20" fmla="*/ 45 w 77"/>
                <a:gd name="T21" fmla="*/ 0 h 77"/>
                <a:gd name="T22" fmla="*/ 52 w 77"/>
                <a:gd name="T23" fmla="*/ 2 h 77"/>
                <a:gd name="T24" fmla="*/ 73 w 77"/>
                <a:gd name="T25" fmla="*/ 28 h 77"/>
                <a:gd name="T26" fmla="*/ 74 w 77"/>
                <a:gd name="T27" fmla="*/ 59 h 77"/>
                <a:gd name="T28" fmla="*/ 73 w 77"/>
                <a:gd name="T29" fmla="*/ 63 h 77"/>
                <a:gd name="T30" fmla="*/ 72 w 77"/>
                <a:gd name="T31" fmla="*/ 67 h 77"/>
                <a:gd name="T32" fmla="*/ 72 w 77"/>
                <a:gd name="T33" fmla="*/ 67 h 77"/>
                <a:gd name="T34" fmla="*/ 71 w 77"/>
                <a:gd name="T35" fmla="*/ 67 h 77"/>
                <a:gd name="T36" fmla="*/ 63 w 77"/>
                <a:gd name="T37" fmla="*/ 59 h 77"/>
                <a:gd name="T38" fmla="*/ 60 w 77"/>
                <a:gd name="T39" fmla="*/ 58 h 77"/>
                <a:gd name="T40" fmla="*/ 58 w 77"/>
                <a:gd name="T41" fmla="*/ 59 h 77"/>
                <a:gd name="T42" fmla="*/ 58 w 77"/>
                <a:gd name="T43" fmla="*/ 60 h 77"/>
                <a:gd name="T44" fmla="*/ 58 w 77"/>
                <a:gd name="T45" fmla="*/ 62 h 77"/>
                <a:gd name="T46" fmla="*/ 69 w 77"/>
                <a:gd name="T47" fmla="*/ 71 h 77"/>
                <a:gd name="T48" fmla="*/ 69 w 77"/>
                <a:gd name="T49" fmla="*/ 71 h 77"/>
                <a:gd name="T50" fmla="*/ 69 w 77"/>
                <a:gd name="T51" fmla="*/ 71 h 77"/>
                <a:gd name="T52" fmla="*/ 68 w 77"/>
                <a:gd name="T53" fmla="*/ 73 h 77"/>
                <a:gd name="T54" fmla="*/ 68 w 77"/>
                <a:gd name="T55" fmla="*/ 73 h 77"/>
                <a:gd name="T56" fmla="*/ 68 w 77"/>
                <a:gd name="T57" fmla="*/ 73 h 77"/>
                <a:gd name="T58" fmla="*/ 64 w 77"/>
                <a:gd name="T59" fmla="*/ 74 h 77"/>
                <a:gd name="T60" fmla="*/ 63 w 77"/>
                <a:gd name="T61" fmla="*/ 74 h 77"/>
                <a:gd name="T62" fmla="*/ 46 w 77"/>
                <a:gd name="T6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77">
                  <a:moveTo>
                    <a:pt x="46" y="77"/>
                  </a:moveTo>
                  <a:cubicBezTo>
                    <a:pt x="44" y="77"/>
                    <a:pt x="41" y="76"/>
                    <a:pt x="39" y="76"/>
                  </a:cubicBezTo>
                  <a:cubicBezTo>
                    <a:pt x="28" y="74"/>
                    <a:pt x="11" y="65"/>
                    <a:pt x="3" y="53"/>
                  </a:cubicBezTo>
                  <a:cubicBezTo>
                    <a:pt x="0" y="48"/>
                    <a:pt x="0" y="42"/>
                    <a:pt x="1" y="37"/>
                  </a:cubicBezTo>
                  <a:cubicBezTo>
                    <a:pt x="5" y="33"/>
                    <a:pt x="10" y="30"/>
                    <a:pt x="16" y="30"/>
                  </a:cubicBezTo>
                  <a:cubicBezTo>
                    <a:pt x="21" y="30"/>
                    <a:pt x="26" y="32"/>
                    <a:pt x="30" y="33"/>
                  </a:cubicBezTo>
                  <a:cubicBezTo>
                    <a:pt x="31" y="33"/>
                    <a:pt x="31" y="33"/>
                    <a:pt x="31" y="33"/>
                  </a:cubicBezTo>
                  <a:cubicBezTo>
                    <a:pt x="32" y="33"/>
                    <a:pt x="32" y="32"/>
                    <a:pt x="33" y="32"/>
                  </a:cubicBezTo>
                  <a:cubicBezTo>
                    <a:pt x="33" y="31"/>
                    <a:pt x="33" y="30"/>
                    <a:pt x="33" y="30"/>
                  </a:cubicBezTo>
                  <a:cubicBezTo>
                    <a:pt x="32" y="23"/>
                    <a:pt x="32" y="10"/>
                    <a:pt x="38" y="4"/>
                  </a:cubicBezTo>
                  <a:cubicBezTo>
                    <a:pt x="40" y="1"/>
                    <a:pt x="42" y="0"/>
                    <a:pt x="45" y="0"/>
                  </a:cubicBezTo>
                  <a:cubicBezTo>
                    <a:pt x="47" y="0"/>
                    <a:pt x="50" y="1"/>
                    <a:pt x="52" y="2"/>
                  </a:cubicBezTo>
                  <a:cubicBezTo>
                    <a:pt x="64" y="8"/>
                    <a:pt x="71" y="23"/>
                    <a:pt x="73" y="28"/>
                  </a:cubicBezTo>
                  <a:cubicBezTo>
                    <a:pt x="76" y="37"/>
                    <a:pt x="77" y="47"/>
                    <a:pt x="74" y="59"/>
                  </a:cubicBezTo>
                  <a:cubicBezTo>
                    <a:pt x="74" y="60"/>
                    <a:pt x="73" y="61"/>
                    <a:pt x="73" y="63"/>
                  </a:cubicBezTo>
                  <a:cubicBezTo>
                    <a:pt x="72" y="64"/>
                    <a:pt x="72" y="65"/>
                    <a:pt x="72" y="67"/>
                  </a:cubicBezTo>
                  <a:cubicBezTo>
                    <a:pt x="72" y="67"/>
                    <a:pt x="72" y="67"/>
                    <a:pt x="72" y="67"/>
                  </a:cubicBezTo>
                  <a:cubicBezTo>
                    <a:pt x="71" y="67"/>
                    <a:pt x="71" y="67"/>
                    <a:pt x="71" y="67"/>
                  </a:cubicBezTo>
                  <a:cubicBezTo>
                    <a:pt x="68" y="65"/>
                    <a:pt x="65" y="62"/>
                    <a:pt x="63" y="59"/>
                  </a:cubicBezTo>
                  <a:cubicBezTo>
                    <a:pt x="62" y="58"/>
                    <a:pt x="61" y="58"/>
                    <a:pt x="60" y="58"/>
                  </a:cubicBezTo>
                  <a:cubicBezTo>
                    <a:pt x="60" y="58"/>
                    <a:pt x="59" y="58"/>
                    <a:pt x="58" y="59"/>
                  </a:cubicBezTo>
                  <a:cubicBezTo>
                    <a:pt x="58" y="59"/>
                    <a:pt x="58" y="60"/>
                    <a:pt x="58" y="60"/>
                  </a:cubicBezTo>
                  <a:cubicBezTo>
                    <a:pt x="58" y="61"/>
                    <a:pt x="58" y="61"/>
                    <a:pt x="58" y="62"/>
                  </a:cubicBezTo>
                  <a:cubicBezTo>
                    <a:pt x="62" y="65"/>
                    <a:pt x="65" y="68"/>
                    <a:pt x="69" y="71"/>
                  </a:cubicBezTo>
                  <a:cubicBezTo>
                    <a:pt x="69" y="71"/>
                    <a:pt x="69" y="71"/>
                    <a:pt x="69" y="71"/>
                  </a:cubicBezTo>
                  <a:cubicBezTo>
                    <a:pt x="69" y="71"/>
                    <a:pt x="69" y="71"/>
                    <a:pt x="69" y="71"/>
                  </a:cubicBezTo>
                  <a:cubicBezTo>
                    <a:pt x="68" y="72"/>
                    <a:pt x="68" y="72"/>
                    <a:pt x="68" y="73"/>
                  </a:cubicBezTo>
                  <a:cubicBezTo>
                    <a:pt x="68" y="73"/>
                    <a:pt x="68" y="73"/>
                    <a:pt x="68" y="73"/>
                  </a:cubicBezTo>
                  <a:cubicBezTo>
                    <a:pt x="68" y="73"/>
                    <a:pt x="68" y="73"/>
                    <a:pt x="68" y="73"/>
                  </a:cubicBezTo>
                  <a:cubicBezTo>
                    <a:pt x="67" y="73"/>
                    <a:pt x="66" y="74"/>
                    <a:pt x="64" y="74"/>
                  </a:cubicBezTo>
                  <a:cubicBezTo>
                    <a:pt x="63" y="74"/>
                    <a:pt x="63" y="74"/>
                    <a:pt x="63" y="74"/>
                  </a:cubicBezTo>
                  <a:cubicBezTo>
                    <a:pt x="57" y="76"/>
                    <a:pt x="52" y="77"/>
                    <a:pt x="46" y="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1" name="Freeform 11"/>
            <p:cNvSpPr>
              <a:spLocks/>
            </p:cNvSpPr>
            <p:nvPr/>
          </p:nvSpPr>
          <p:spPr bwMode="auto">
            <a:xfrm>
              <a:off x="7462124" y="5714054"/>
              <a:ext cx="217886" cy="1624036"/>
            </a:xfrm>
            <a:custGeom>
              <a:avLst/>
              <a:gdLst>
                <a:gd name="T0" fmla="*/ 77 w 82"/>
                <a:gd name="T1" fmla="*/ 602 h 611"/>
                <a:gd name="T2" fmla="*/ 10 w 82"/>
                <a:gd name="T3" fmla="*/ 574 h 611"/>
                <a:gd name="T4" fmla="*/ 10 w 82"/>
                <a:gd name="T5" fmla="*/ 517 h 611"/>
                <a:gd name="T6" fmla="*/ 75 w 82"/>
                <a:gd name="T7" fmla="*/ 538 h 611"/>
                <a:gd name="T8" fmla="*/ 80 w 82"/>
                <a:gd name="T9" fmla="*/ 533 h 611"/>
                <a:gd name="T10" fmla="*/ 75 w 82"/>
                <a:gd name="T11" fmla="*/ 528 h 611"/>
                <a:gd name="T12" fmla="*/ 11 w 82"/>
                <a:gd name="T13" fmla="*/ 501 h 611"/>
                <a:gd name="T14" fmla="*/ 10 w 82"/>
                <a:gd name="T15" fmla="*/ 500 h 611"/>
                <a:gd name="T16" fmla="*/ 10 w 82"/>
                <a:gd name="T17" fmla="*/ 440 h 611"/>
                <a:gd name="T18" fmla="*/ 75 w 82"/>
                <a:gd name="T19" fmla="*/ 460 h 611"/>
                <a:gd name="T20" fmla="*/ 80 w 82"/>
                <a:gd name="T21" fmla="*/ 456 h 611"/>
                <a:gd name="T22" fmla="*/ 75 w 82"/>
                <a:gd name="T23" fmla="*/ 451 h 611"/>
                <a:gd name="T24" fmla="*/ 11 w 82"/>
                <a:gd name="T25" fmla="*/ 424 h 611"/>
                <a:gd name="T26" fmla="*/ 10 w 82"/>
                <a:gd name="T27" fmla="*/ 423 h 611"/>
                <a:gd name="T28" fmla="*/ 10 w 82"/>
                <a:gd name="T29" fmla="*/ 357 h 611"/>
                <a:gd name="T30" fmla="*/ 75 w 82"/>
                <a:gd name="T31" fmla="*/ 378 h 611"/>
                <a:gd name="T32" fmla="*/ 80 w 82"/>
                <a:gd name="T33" fmla="*/ 373 h 611"/>
                <a:gd name="T34" fmla="*/ 75 w 82"/>
                <a:gd name="T35" fmla="*/ 368 h 611"/>
                <a:gd name="T36" fmla="*/ 11 w 82"/>
                <a:gd name="T37" fmla="*/ 341 h 611"/>
                <a:gd name="T38" fmla="*/ 10 w 82"/>
                <a:gd name="T39" fmla="*/ 340 h 611"/>
                <a:gd name="T40" fmla="*/ 10 w 82"/>
                <a:gd name="T41" fmla="*/ 5 h 611"/>
                <a:gd name="T42" fmla="*/ 5 w 82"/>
                <a:gd name="T43" fmla="*/ 0 h 611"/>
                <a:gd name="T44" fmla="*/ 0 w 82"/>
                <a:gd name="T45" fmla="*/ 5 h 611"/>
                <a:gd name="T46" fmla="*/ 0 w 82"/>
                <a:gd name="T47" fmla="*/ 575 h 611"/>
                <a:gd name="T48" fmla="*/ 1 w 82"/>
                <a:gd name="T49" fmla="*/ 575 h 611"/>
                <a:gd name="T50" fmla="*/ 1 w 82"/>
                <a:gd name="T51" fmla="*/ 577 h 611"/>
                <a:gd name="T52" fmla="*/ 77 w 82"/>
                <a:gd name="T53" fmla="*/ 611 h 611"/>
                <a:gd name="T54" fmla="*/ 82 w 82"/>
                <a:gd name="T55" fmla="*/ 607 h 611"/>
                <a:gd name="T56" fmla="*/ 77 w 82"/>
                <a:gd name="T57" fmla="*/ 60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611">
                  <a:moveTo>
                    <a:pt x="77" y="602"/>
                  </a:moveTo>
                  <a:cubicBezTo>
                    <a:pt x="21" y="602"/>
                    <a:pt x="11" y="576"/>
                    <a:pt x="10" y="574"/>
                  </a:cubicBezTo>
                  <a:cubicBezTo>
                    <a:pt x="10" y="517"/>
                    <a:pt x="10" y="517"/>
                    <a:pt x="10" y="517"/>
                  </a:cubicBezTo>
                  <a:cubicBezTo>
                    <a:pt x="19" y="527"/>
                    <a:pt x="38" y="538"/>
                    <a:pt x="75" y="538"/>
                  </a:cubicBezTo>
                  <a:cubicBezTo>
                    <a:pt x="78" y="538"/>
                    <a:pt x="80" y="535"/>
                    <a:pt x="80" y="533"/>
                  </a:cubicBezTo>
                  <a:cubicBezTo>
                    <a:pt x="80" y="530"/>
                    <a:pt x="78" y="528"/>
                    <a:pt x="75" y="528"/>
                  </a:cubicBezTo>
                  <a:cubicBezTo>
                    <a:pt x="20" y="528"/>
                    <a:pt x="11" y="502"/>
                    <a:pt x="11" y="501"/>
                  </a:cubicBezTo>
                  <a:cubicBezTo>
                    <a:pt x="11" y="501"/>
                    <a:pt x="10" y="500"/>
                    <a:pt x="10" y="500"/>
                  </a:cubicBezTo>
                  <a:cubicBezTo>
                    <a:pt x="10" y="440"/>
                    <a:pt x="10" y="440"/>
                    <a:pt x="10" y="440"/>
                  </a:cubicBezTo>
                  <a:cubicBezTo>
                    <a:pt x="19" y="449"/>
                    <a:pt x="38" y="460"/>
                    <a:pt x="75" y="460"/>
                  </a:cubicBezTo>
                  <a:cubicBezTo>
                    <a:pt x="78" y="460"/>
                    <a:pt x="80" y="458"/>
                    <a:pt x="80" y="456"/>
                  </a:cubicBezTo>
                  <a:cubicBezTo>
                    <a:pt x="80" y="453"/>
                    <a:pt x="78" y="451"/>
                    <a:pt x="75" y="451"/>
                  </a:cubicBezTo>
                  <a:cubicBezTo>
                    <a:pt x="20" y="451"/>
                    <a:pt x="11" y="424"/>
                    <a:pt x="11" y="424"/>
                  </a:cubicBezTo>
                  <a:cubicBezTo>
                    <a:pt x="11" y="424"/>
                    <a:pt x="10" y="423"/>
                    <a:pt x="10" y="423"/>
                  </a:cubicBezTo>
                  <a:cubicBezTo>
                    <a:pt x="10" y="357"/>
                    <a:pt x="10" y="357"/>
                    <a:pt x="10" y="357"/>
                  </a:cubicBezTo>
                  <a:cubicBezTo>
                    <a:pt x="19" y="367"/>
                    <a:pt x="38" y="378"/>
                    <a:pt x="75" y="378"/>
                  </a:cubicBezTo>
                  <a:cubicBezTo>
                    <a:pt x="78" y="378"/>
                    <a:pt x="80" y="375"/>
                    <a:pt x="80" y="373"/>
                  </a:cubicBezTo>
                  <a:cubicBezTo>
                    <a:pt x="80" y="370"/>
                    <a:pt x="78" y="368"/>
                    <a:pt x="75" y="368"/>
                  </a:cubicBezTo>
                  <a:cubicBezTo>
                    <a:pt x="20" y="368"/>
                    <a:pt x="11" y="342"/>
                    <a:pt x="11" y="341"/>
                  </a:cubicBezTo>
                  <a:cubicBezTo>
                    <a:pt x="11" y="341"/>
                    <a:pt x="10" y="340"/>
                    <a:pt x="10" y="340"/>
                  </a:cubicBezTo>
                  <a:cubicBezTo>
                    <a:pt x="10" y="5"/>
                    <a:pt x="10" y="5"/>
                    <a:pt x="10" y="5"/>
                  </a:cubicBezTo>
                  <a:cubicBezTo>
                    <a:pt x="10" y="2"/>
                    <a:pt x="8" y="0"/>
                    <a:pt x="5" y="0"/>
                  </a:cubicBezTo>
                  <a:cubicBezTo>
                    <a:pt x="3" y="0"/>
                    <a:pt x="0" y="2"/>
                    <a:pt x="0" y="5"/>
                  </a:cubicBezTo>
                  <a:cubicBezTo>
                    <a:pt x="0" y="575"/>
                    <a:pt x="0" y="575"/>
                    <a:pt x="0" y="575"/>
                  </a:cubicBezTo>
                  <a:cubicBezTo>
                    <a:pt x="0" y="575"/>
                    <a:pt x="1" y="575"/>
                    <a:pt x="1" y="575"/>
                  </a:cubicBezTo>
                  <a:cubicBezTo>
                    <a:pt x="1" y="576"/>
                    <a:pt x="0" y="576"/>
                    <a:pt x="1" y="577"/>
                  </a:cubicBezTo>
                  <a:cubicBezTo>
                    <a:pt x="1" y="578"/>
                    <a:pt x="11" y="611"/>
                    <a:pt x="77" y="611"/>
                  </a:cubicBezTo>
                  <a:cubicBezTo>
                    <a:pt x="79" y="611"/>
                    <a:pt x="82" y="609"/>
                    <a:pt x="82" y="607"/>
                  </a:cubicBezTo>
                  <a:cubicBezTo>
                    <a:pt x="82" y="604"/>
                    <a:pt x="79" y="602"/>
                    <a:pt x="77" y="60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2" name="Freeform 12"/>
            <p:cNvSpPr>
              <a:spLocks/>
            </p:cNvSpPr>
            <p:nvPr/>
          </p:nvSpPr>
          <p:spPr bwMode="auto">
            <a:xfrm>
              <a:off x="7534003" y="5679238"/>
              <a:ext cx="270673" cy="279658"/>
            </a:xfrm>
            <a:custGeom>
              <a:avLst/>
              <a:gdLst>
                <a:gd name="T0" fmla="*/ 62 w 102"/>
                <a:gd name="T1" fmla="*/ 105 h 105"/>
                <a:gd name="T2" fmla="*/ 17 w 102"/>
                <a:gd name="T3" fmla="*/ 75 h 105"/>
                <a:gd name="T4" fmla="*/ 17 w 102"/>
                <a:gd name="T5" fmla="*/ 74 h 105"/>
                <a:gd name="T6" fmla="*/ 17 w 102"/>
                <a:gd name="T7" fmla="*/ 74 h 105"/>
                <a:gd name="T8" fmla="*/ 32 w 102"/>
                <a:gd name="T9" fmla="*/ 70 h 105"/>
                <a:gd name="T10" fmla="*/ 34 w 102"/>
                <a:gd name="T11" fmla="*/ 67 h 105"/>
                <a:gd name="T12" fmla="*/ 32 w 102"/>
                <a:gd name="T13" fmla="*/ 65 h 105"/>
                <a:gd name="T14" fmla="*/ 31 w 102"/>
                <a:gd name="T15" fmla="*/ 65 h 105"/>
                <a:gd name="T16" fmla="*/ 14 w 102"/>
                <a:gd name="T17" fmla="*/ 70 h 105"/>
                <a:gd name="T18" fmla="*/ 14 w 102"/>
                <a:gd name="T19" fmla="*/ 70 h 105"/>
                <a:gd name="T20" fmla="*/ 13 w 102"/>
                <a:gd name="T21" fmla="*/ 70 h 105"/>
                <a:gd name="T22" fmla="*/ 9 w 102"/>
                <a:gd name="T23" fmla="*/ 62 h 105"/>
                <a:gd name="T24" fmla="*/ 10 w 102"/>
                <a:gd name="T25" fmla="*/ 14 h 105"/>
                <a:gd name="T26" fmla="*/ 22 w 102"/>
                <a:gd name="T27" fmla="*/ 0 h 105"/>
                <a:gd name="T28" fmla="*/ 34 w 102"/>
                <a:gd name="T29" fmla="*/ 36 h 105"/>
                <a:gd name="T30" fmla="*/ 34 w 102"/>
                <a:gd name="T31" fmla="*/ 38 h 105"/>
                <a:gd name="T32" fmla="*/ 36 w 102"/>
                <a:gd name="T33" fmla="*/ 39 h 105"/>
                <a:gd name="T34" fmla="*/ 37 w 102"/>
                <a:gd name="T35" fmla="*/ 40 h 105"/>
                <a:gd name="T36" fmla="*/ 37 w 102"/>
                <a:gd name="T37" fmla="*/ 39 h 105"/>
                <a:gd name="T38" fmla="*/ 38 w 102"/>
                <a:gd name="T39" fmla="*/ 39 h 105"/>
                <a:gd name="T40" fmla="*/ 85 w 102"/>
                <a:gd name="T41" fmla="*/ 22 h 105"/>
                <a:gd name="T42" fmla="*/ 91 w 102"/>
                <a:gd name="T43" fmla="*/ 23 h 105"/>
                <a:gd name="T44" fmla="*/ 99 w 102"/>
                <a:gd name="T45" fmla="*/ 24 h 105"/>
                <a:gd name="T46" fmla="*/ 101 w 102"/>
                <a:gd name="T47" fmla="*/ 23 h 105"/>
                <a:gd name="T48" fmla="*/ 102 w 102"/>
                <a:gd name="T49" fmla="*/ 23 h 105"/>
                <a:gd name="T50" fmla="*/ 96 w 102"/>
                <a:gd name="T51" fmla="*/ 36 h 105"/>
                <a:gd name="T52" fmla="*/ 95 w 102"/>
                <a:gd name="T53" fmla="*/ 38 h 105"/>
                <a:gd name="T54" fmla="*/ 60 w 102"/>
                <a:gd name="T55" fmla="*/ 71 h 105"/>
                <a:gd name="T56" fmla="*/ 58 w 102"/>
                <a:gd name="T57" fmla="*/ 73 h 105"/>
                <a:gd name="T58" fmla="*/ 59 w 102"/>
                <a:gd name="T59" fmla="*/ 75 h 105"/>
                <a:gd name="T60" fmla="*/ 82 w 102"/>
                <a:gd name="T61" fmla="*/ 99 h 105"/>
                <a:gd name="T62" fmla="*/ 83 w 102"/>
                <a:gd name="T63" fmla="*/ 100 h 105"/>
                <a:gd name="T64" fmla="*/ 83 w 102"/>
                <a:gd name="T65" fmla="*/ 101 h 105"/>
                <a:gd name="T66" fmla="*/ 83 w 102"/>
                <a:gd name="T67" fmla="*/ 101 h 105"/>
                <a:gd name="T68" fmla="*/ 77 w 102"/>
                <a:gd name="T69" fmla="*/ 103 h 105"/>
                <a:gd name="T70" fmla="*/ 75 w 102"/>
                <a:gd name="T71" fmla="*/ 104 h 105"/>
                <a:gd name="T72" fmla="*/ 62 w 102"/>
                <a:gd name="T7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05">
                  <a:moveTo>
                    <a:pt x="62" y="105"/>
                  </a:moveTo>
                  <a:cubicBezTo>
                    <a:pt x="44" y="105"/>
                    <a:pt x="23" y="96"/>
                    <a:pt x="17" y="75"/>
                  </a:cubicBezTo>
                  <a:cubicBezTo>
                    <a:pt x="17" y="74"/>
                    <a:pt x="17" y="74"/>
                    <a:pt x="17" y="74"/>
                  </a:cubicBezTo>
                  <a:cubicBezTo>
                    <a:pt x="17" y="74"/>
                    <a:pt x="17" y="74"/>
                    <a:pt x="17" y="74"/>
                  </a:cubicBezTo>
                  <a:cubicBezTo>
                    <a:pt x="23" y="73"/>
                    <a:pt x="28" y="72"/>
                    <a:pt x="32" y="70"/>
                  </a:cubicBezTo>
                  <a:cubicBezTo>
                    <a:pt x="34" y="70"/>
                    <a:pt x="34" y="68"/>
                    <a:pt x="34" y="67"/>
                  </a:cubicBezTo>
                  <a:cubicBezTo>
                    <a:pt x="34" y="66"/>
                    <a:pt x="33" y="65"/>
                    <a:pt x="32" y="65"/>
                  </a:cubicBezTo>
                  <a:cubicBezTo>
                    <a:pt x="32" y="65"/>
                    <a:pt x="31" y="65"/>
                    <a:pt x="31" y="65"/>
                  </a:cubicBezTo>
                  <a:cubicBezTo>
                    <a:pt x="25" y="67"/>
                    <a:pt x="19" y="69"/>
                    <a:pt x="14" y="70"/>
                  </a:cubicBezTo>
                  <a:cubicBezTo>
                    <a:pt x="14" y="70"/>
                    <a:pt x="14" y="70"/>
                    <a:pt x="14" y="70"/>
                  </a:cubicBezTo>
                  <a:cubicBezTo>
                    <a:pt x="13" y="70"/>
                    <a:pt x="13" y="70"/>
                    <a:pt x="13" y="70"/>
                  </a:cubicBezTo>
                  <a:cubicBezTo>
                    <a:pt x="12" y="67"/>
                    <a:pt x="9" y="63"/>
                    <a:pt x="9" y="62"/>
                  </a:cubicBezTo>
                  <a:cubicBezTo>
                    <a:pt x="0" y="45"/>
                    <a:pt x="1" y="29"/>
                    <a:pt x="10" y="14"/>
                  </a:cubicBezTo>
                  <a:cubicBezTo>
                    <a:pt x="11" y="12"/>
                    <a:pt x="22" y="0"/>
                    <a:pt x="22" y="0"/>
                  </a:cubicBezTo>
                  <a:cubicBezTo>
                    <a:pt x="31" y="2"/>
                    <a:pt x="34" y="32"/>
                    <a:pt x="34" y="36"/>
                  </a:cubicBezTo>
                  <a:cubicBezTo>
                    <a:pt x="34" y="37"/>
                    <a:pt x="34" y="37"/>
                    <a:pt x="34" y="38"/>
                  </a:cubicBezTo>
                  <a:cubicBezTo>
                    <a:pt x="34" y="39"/>
                    <a:pt x="35" y="39"/>
                    <a:pt x="36" y="39"/>
                  </a:cubicBezTo>
                  <a:cubicBezTo>
                    <a:pt x="37" y="40"/>
                    <a:pt x="37" y="40"/>
                    <a:pt x="37" y="40"/>
                  </a:cubicBezTo>
                  <a:cubicBezTo>
                    <a:pt x="37" y="39"/>
                    <a:pt x="37" y="39"/>
                    <a:pt x="37" y="39"/>
                  </a:cubicBezTo>
                  <a:cubicBezTo>
                    <a:pt x="37" y="39"/>
                    <a:pt x="38" y="39"/>
                    <a:pt x="38" y="39"/>
                  </a:cubicBezTo>
                  <a:cubicBezTo>
                    <a:pt x="51" y="27"/>
                    <a:pt x="67" y="22"/>
                    <a:pt x="85" y="22"/>
                  </a:cubicBezTo>
                  <a:cubicBezTo>
                    <a:pt x="87" y="22"/>
                    <a:pt x="89" y="22"/>
                    <a:pt x="91" y="23"/>
                  </a:cubicBezTo>
                  <a:cubicBezTo>
                    <a:pt x="94" y="23"/>
                    <a:pt x="97" y="24"/>
                    <a:pt x="99" y="24"/>
                  </a:cubicBezTo>
                  <a:cubicBezTo>
                    <a:pt x="100" y="24"/>
                    <a:pt x="101" y="24"/>
                    <a:pt x="101" y="23"/>
                  </a:cubicBezTo>
                  <a:cubicBezTo>
                    <a:pt x="102" y="23"/>
                    <a:pt x="102" y="23"/>
                    <a:pt x="102" y="23"/>
                  </a:cubicBezTo>
                  <a:cubicBezTo>
                    <a:pt x="101" y="27"/>
                    <a:pt x="98" y="33"/>
                    <a:pt x="96" y="36"/>
                  </a:cubicBezTo>
                  <a:cubicBezTo>
                    <a:pt x="95" y="37"/>
                    <a:pt x="95" y="38"/>
                    <a:pt x="95" y="38"/>
                  </a:cubicBezTo>
                  <a:cubicBezTo>
                    <a:pt x="86" y="54"/>
                    <a:pt x="75" y="64"/>
                    <a:pt x="60" y="71"/>
                  </a:cubicBezTo>
                  <a:cubicBezTo>
                    <a:pt x="59" y="71"/>
                    <a:pt x="58" y="72"/>
                    <a:pt x="58" y="73"/>
                  </a:cubicBezTo>
                  <a:cubicBezTo>
                    <a:pt x="58" y="74"/>
                    <a:pt x="58" y="75"/>
                    <a:pt x="59" y="75"/>
                  </a:cubicBezTo>
                  <a:cubicBezTo>
                    <a:pt x="69" y="81"/>
                    <a:pt x="77" y="89"/>
                    <a:pt x="82" y="99"/>
                  </a:cubicBezTo>
                  <a:cubicBezTo>
                    <a:pt x="82" y="99"/>
                    <a:pt x="83" y="100"/>
                    <a:pt x="83" y="100"/>
                  </a:cubicBezTo>
                  <a:cubicBezTo>
                    <a:pt x="83" y="101"/>
                    <a:pt x="83" y="101"/>
                    <a:pt x="83" y="101"/>
                  </a:cubicBezTo>
                  <a:cubicBezTo>
                    <a:pt x="83" y="101"/>
                    <a:pt x="83" y="101"/>
                    <a:pt x="83" y="101"/>
                  </a:cubicBezTo>
                  <a:cubicBezTo>
                    <a:pt x="81" y="101"/>
                    <a:pt x="79" y="102"/>
                    <a:pt x="77" y="103"/>
                  </a:cubicBezTo>
                  <a:cubicBezTo>
                    <a:pt x="76" y="103"/>
                    <a:pt x="75" y="103"/>
                    <a:pt x="75" y="104"/>
                  </a:cubicBezTo>
                  <a:cubicBezTo>
                    <a:pt x="71" y="105"/>
                    <a:pt x="67" y="105"/>
                    <a:pt x="62" y="10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3" name="Freeform 13"/>
            <p:cNvSpPr>
              <a:spLocks/>
            </p:cNvSpPr>
            <p:nvPr/>
          </p:nvSpPr>
          <p:spPr bwMode="auto">
            <a:xfrm>
              <a:off x="7298148" y="5352409"/>
              <a:ext cx="366138" cy="318967"/>
            </a:xfrm>
            <a:custGeom>
              <a:avLst/>
              <a:gdLst>
                <a:gd name="T0" fmla="*/ 138 w 138"/>
                <a:gd name="T1" fmla="*/ 67 h 120"/>
                <a:gd name="T2" fmla="*/ 130 w 138"/>
                <a:gd name="T3" fmla="*/ 65 h 120"/>
                <a:gd name="T4" fmla="*/ 95 w 138"/>
                <a:gd name="T5" fmla="*/ 77 h 120"/>
                <a:gd name="T6" fmla="*/ 94 w 138"/>
                <a:gd name="T7" fmla="*/ 77 h 120"/>
                <a:gd name="T8" fmla="*/ 93 w 138"/>
                <a:gd name="T9" fmla="*/ 78 h 120"/>
                <a:gd name="T10" fmla="*/ 90 w 138"/>
                <a:gd name="T11" fmla="*/ 76 h 120"/>
                <a:gd name="T12" fmla="*/ 90 w 138"/>
                <a:gd name="T13" fmla="*/ 75 h 120"/>
                <a:gd name="T14" fmla="*/ 90 w 138"/>
                <a:gd name="T15" fmla="*/ 75 h 120"/>
                <a:gd name="T16" fmla="*/ 90 w 138"/>
                <a:gd name="T17" fmla="*/ 75 h 120"/>
                <a:gd name="T18" fmla="*/ 90 w 138"/>
                <a:gd name="T19" fmla="*/ 75 h 120"/>
                <a:gd name="T20" fmla="*/ 90 w 138"/>
                <a:gd name="T21" fmla="*/ 74 h 120"/>
                <a:gd name="T22" fmla="*/ 79 w 138"/>
                <a:gd name="T23" fmla="*/ 17 h 120"/>
                <a:gd name="T24" fmla="*/ 75 w 138"/>
                <a:gd name="T25" fmla="*/ 11 h 120"/>
                <a:gd name="T26" fmla="*/ 67 w 138"/>
                <a:gd name="T27" fmla="*/ 0 h 120"/>
                <a:gd name="T28" fmla="*/ 67 w 138"/>
                <a:gd name="T29" fmla="*/ 0 h 120"/>
                <a:gd name="T30" fmla="*/ 67 w 138"/>
                <a:gd name="T31" fmla="*/ 0 h 120"/>
                <a:gd name="T32" fmla="*/ 60 w 138"/>
                <a:gd name="T33" fmla="*/ 11 h 120"/>
                <a:gd name="T34" fmla="*/ 55 w 138"/>
                <a:gd name="T35" fmla="*/ 19 h 120"/>
                <a:gd name="T36" fmla="*/ 44 w 138"/>
                <a:gd name="T37" fmla="*/ 72 h 120"/>
                <a:gd name="T38" fmla="*/ 44 w 138"/>
                <a:gd name="T39" fmla="*/ 74 h 120"/>
                <a:gd name="T40" fmla="*/ 42 w 138"/>
                <a:gd name="T41" fmla="*/ 75 h 120"/>
                <a:gd name="T42" fmla="*/ 41 w 138"/>
                <a:gd name="T43" fmla="*/ 75 h 120"/>
                <a:gd name="T44" fmla="*/ 8 w 138"/>
                <a:gd name="T45" fmla="*/ 65 h 120"/>
                <a:gd name="T46" fmla="*/ 0 w 138"/>
                <a:gd name="T47" fmla="*/ 66 h 120"/>
                <a:gd name="T48" fmla="*/ 0 w 138"/>
                <a:gd name="T49" fmla="*/ 66 h 120"/>
                <a:gd name="T50" fmla="*/ 0 w 138"/>
                <a:gd name="T51" fmla="*/ 66 h 120"/>
                <a:gd name="T52" fmla="*/ 0 w 138"/>
                <a:gd name="T53" fmla="*/ 68 h 120"/>
                <a:gd name="T54" fmla="*/ 3 w 138"/>
                <a:gd name="T55" fmla="*/ 80 h 120"/>
                <a:gd name="T56" fmla="*/ 54 w 138"/>
                <a:gd name="T57" fmla="*/ 120 h 120"/>
                <a:gd name="T58" fmla="*/ 66 w 138"/>
                <a:gd name="T59" fmla="*/ 118 h 120"/>
                <a:gd name="T60" fmla="*/ 66 w 138"/>
                <a:gd name="T61" fmla="*/ 118 h 120"/>
                <a:gd name="T62" fmla="*/ 66 w 138"/>
                <a:gd name="T63" fmla="*/ 118 h 120"/>
                <a:gd name="T64" fmla="*/ 68 w 138"/>
                <a:gd name="T65" fmla="*/ 83 h 120"/>
                <a:gd name="T66" fmla="*/ 68 w 138"/>
                <a:gd name="T67" fmla="*/ 82 h 120"/>
                <a:gd name="T68" fmla="*/ 71 w 138"/>
                <a:gd name="T69" fmla="*/ 80 h 120"/>
                <a:gd name="T70" fmla="*/ 73 w 138"/>
                <a:gd name="T71" fmla="*/ 81 h 120"/>
                <a:gd name="T72" fmla="*/ 73 w 138"/>
                <a:gd name="T73" fmla="*/ 83 h 120"/>
                <a:gd name="T74" fmla="*/ 71 w 138"/>
                <a:gd name="T75" fmla="*/ 118 h 120"/>
                <a:gd name="T76" fmla="*/ 71 w 138"/>
                <a:gd name="T77" fmla="*/ 119 h 120"/>
                <a:gd name="T78" fmla="*/ 72 w 138"/>
                <a:gd name="T79" fmla="*/ 119 h 120"/>
                <a:gd name="T80" fmla="*/ 77 w 138"/>
                <a:gd name="T81" fmla="*/ 119 h 120"/>
                <a:gd name="T82" fmla="*/ 82 w 138"/>
                <a:gd name="T83" fmla="*/ 119 h 120"/>
                <a:gd name="T84" fmla="*/ 84 w 138"/>
                <a:gd name="T85" fmla="*/ 119 h 120"/>
                <a:gd name="T86" fmla="*/ 132 w 138"/>
                <a:gd name="T87" fmla="*/ 87 h 120"/>
                <a:gd name="T88" fmla="*/ 135 w 138"/>
                <a:gd name="T89" fmla="*/ 79 h 120"/>
                <a:gd name="T90" fmla="*/ 138 w 138"/>
                <a:gd name="T91" fmla="*/ 71 h 120"/>
                <a:gd name="T92" fmla="*/ 138 w 138"/>
                <a:gd name="T93" fmla="*/ 68 h 120"/>
                <a:gd name="T94" fmla="*/ 138 w 138"/>
                <a:gd name="T95"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120">
                  <a:moveTo>
                    <a:pt x="138" y="67"/>
                  </a:moveTo>
                  <a:cubicBezTo>
                    <a:pt x="136" y="66"/>
                    <a:pt x="133" y="65"/>
                    <a:pt x="130" y="65"/>
                  </a:cubicBezTo>
                  <a:cubicBezTo>
                    <a:pt x="119" y="65"/>
                    <a:pt x="104" y="71"/>
                    <a:pt x="95" y="77"/>
                  </a:cubicBezTo>
                  <a:cubicBezTo>
                    <a:pt x="94" y="77"/>
                    <a:pt x="94" y="77"/>
                    <a:pt x="94" y="77"/>
                  </a:cubicBezTo>
                  <a:cubicBezTo>
                    <a:pt x="93" y="78"/>
                    <a:pt x="93" y="78"/>
                    <a:pt x="93" y="78"/>
                  </a:cubicBezTo>
                  <a:cubicBezTo>
                    <a:pt x="92" y="78"/>
                    <a:pt x="91" y="77"/>
                    <a:pt x="90" y="76"/>
                  </a:cubicBezTo>
                  <a:cubicBezTo>
                    <a:pt x="90" y="75"/>
                    <a:pt x="90" y="75"/>
                    <a:pt x="90" y="75"/>
                  </a:cubicBezTo>
                  <a:cubicBezTo>
                    <a:pt x="90" y="75"/>
                    <a:pt x="90" y="75"/>
                    <a:pt x="90" y="75"/>
                  </a:cubicBezTo>
                  <a:cubicBezTo>
                    <a:pt x="90" y="75"/>
                    <a:pt x="90" y="75"/>
                    <a:pt x="90" y="75"/>
                  </a:cubicBezTo>
                  <a:cubicBezTo>
                    <a:pt x="90" y="75"/>
                    <a:pt x="90" y="75"/>
                    <a:pt x="90" y="75"/>
                  </a:cubicBezTo>
                  <a:cubicBezTo>
                    <a:pt x="90" y="74"/>
                    <a:pt x="90" y="74"/>
                    <a:pt x="90" y="74"/>
                  </a:cubicBezTo>
                  <a:cubicBezTo>
                    <a:pt x="94" y="54"/>
                    <a:pt x="90" y="36"/>
                    <a:pt x="79" y="17"/>
                  </a:cubicBezTo>
                  <a:cubicBezTo>
                    <a:pt x="78" y="16"/>
                    <a:pt x="77" y="14"/>
                    <a:pt x="75" y="11"/>
                  </a:cubicBezTo>
                  <a:cubicBezTo>
                    <a:pt x="72" y="7"/>
                    <a:pt x="68" y="2"/>
                    <a:pt x="67" y="0"/>
                  </a:cubicBezTo>
                  <a:cubicBezTo>
                    <a:pt x="67" y="0"/>
                    <a:pt x="67" y="0"/>
                    <a:pt x="67" y="0"/>
                  </a:cubicBezTo>
                  <a:cubicBezTo>
                    <a:pt x="67" y="0"/>
                    <a:pt x="67" y="0"/>
                    <a:pt x="67" y="0"/>
                  </a:cubicBezTo>
                  <a:cubicBezTo>
                    <a:pt x="66" y="2"/>
                    <a:pt x="63" y="7"/>
                    <a:pt x="60" y="11"/>
                  </a:cubicBezTo>
                  <a:cubicBezTo>
                    <a:pt x="58" y="15"/>
                    <a:pt x="55" y="18"/>
                    <a:pt x="55" y="19"/>
                  </a:cubicBezTo>
                  <a:cubicBezTo>
                    <a:pt x="45" y="37"/>
                    <a:pt x="41" y="54"/>
                    <a:pt x="44" y="72"/>
                  </a:cubicBezTo>
                  <a:cubicBezTo>
                    <a:pt x="45" y="73"/>
                    <a:pt x="44" y="74"/>
                    <a:pt x="44" y="74"/>
                  </a:cubicBezTo>
                  <a:cubicBezTo>
                    <a:pt x="43" y="75"/>
                    <a:pt x="43" y="75"/>
                    <a:pt x="42" y="75"/>
                  </a:cubicBezTo>
                  <a:cubicBezTo>
                    <a:pt x="42" y="75"/>
                    <a:pt x="41" y="75"/>
                    <a:pt x="41" y="75"/>
                  </a:cubicBezTo>
                  <a:cubicBezTo>
                    <a:pt x="32" y="70"/>
                    <a:pt x="19" y="65"/>
                    <a:pt x="8" y="65"/>
                  </a:cubicBezTo>
                  <a:cubicBezTo>
                    <a:pt x="5" y="65"/>
                    <a:pt x="2" y="65"/>
                    <a:pt x="0" y="66"/>
                  </a:cubicBezTo>
                  <a:cubicBezTo>
                    <a:pt x="0" y="66"/>
                    <a:pt x="0" y="66"/>
                    <a:pt x="0" y="66"/>
                  </a:cubicBezTo>
                  <a:cubicBezTo>
                    <a:pt x="0" y="66"/>
                    <a:pt x="0" y="66"/>
                    <a:pt x="0" y="66"/>
                  </a:cubicBezTo>
                  <a:cubicBezTo>
                    <a:pt x="0" y="67"/>
                    <a:pt x="0" y="67"/>
                    <a:pt x="0" y="68"/>
                  </a:cubicBezTo>
                  <a:cubicBezTo>
                    <a:pt x="0" y="72"/>
                    <a:pt x="2" y="76"/>
                    <a:pt x="3" y="80"/>
                  </a:cubicBezTo>
                  <a:cubicBezTo>
                    <a:pt x="9" y="100"/>
                    <a:pt x="30" y="120"/>
                    <a:pt x="54" y="120"/>
                  </a:cubicBezTo>
                  <a:cubicBezTo>
                    <a:pt x="58" y="120"/>
                    <a:pt x="62" y="119"/>
                    <a:pt x="66" y="118"/>
                  </a:cubicBezTo>
                  <a:cubicBezTo>
                    <a:pt x="66" y="118"/>
                    <a:pt x="66" y="118"/>
                    <a:pt x="66" y="118"/>
                  </a:cubicBezTo>
                  <a:cubicBezTo>
                    <a:pt x="66" y="118"/>
                    <a:pt x="66" y="118"/>
                    <a:pt x="66" y="118"/>
                  </a:cubicBezTo>
                  <a:cubicBezTo>
                    <a:pt x="67" y="106"/>
                    <a:pt x="67" y="94"/>
                    <a:pt x="68" y="83"/>
                  </a:cubicBezTo>
                  <a:cubicBezTo>
                    <a:pt x="68" y="83"/>
                    <a:pt x="68" y="82"/>
                    <a:pt x="68" y="82"/>
                  </a:cubicBezTo>
                  <a:cubicBezTo>
                    <a:pt x="68" y="81"/>
                    <a:pt x="70" y="80"/>
                    <a:pt x="71" y="80"/>
                  </a:cubicBezTo>
                  <a:cubicBezTo>
                    <a:pt x="71" y="80"/>
                    <a:pt x="72" y="81"/>
                    <a:pt x="73" y="81"/>
                  </a:cubicBezTo>
                  <a:cubicBezTo>
                    <a:pt x="73" y="81"/>
                    <a:pt x="73" y="82"/>
                    <a:pt x="73" y="83"/>
                  </a:cubicBezTo>
                  <a:cubicBezTo>
                    <a:pt x="72" y="94"/>
                    <a:pt x="72" y="106"/>
                    <a:pt x="71" y="118"/>
                  </a:cubicBezTo>
                  <a:cubicBezTo>
                    <a:pt x="71" y="119"/>
                    <a:pt x="71" y="119"/>
                    <a:pt x="71" y="119"/>
                  </a:cubicBezTo>
                  <a:cubicBezTo>
                    <a:pt x="72" y="119"/>
                    <a:pt x="72" y="119"/>
                    <a:pt x="72" y="119"/>
                  </a:cubicBezTo>
                  <a:cubicBezTo>
                    <a:pt x="73" y="119"/>
                    <a:pt x="75" y="119"/>
                    <a:pt x="77" y="119"/>
                  </a:cubicBezTo>
                  <a:cubicBezTo>
                    <a:pt x="79" y="119"/>
                    <a:pt x="80" y="119"/>
                    <a:pt x="82" y="119"/>
                  </a:cubicBezTo>
                  <a:cubicBezTo>
                    <a:pt x="83" y="119"/>
                    <a:pt x="84" y="119"/>
                    <a:pt x="84" y="119"/>
                  </a:cubicBezTo>
                  <a:cubicBezTo>
                    <a:pt x="107" y="117"/>
                    <a:pt x="124" y="106"/>
                    <a:pt x="132" y="87"/>
                  </a:cubicBezTo>
                  <a:cubicBezTo>
                    <a:pt x="133" y="85"/>
                    <a:pt x="134" y="82"/>
                    <a:pt x="135" y="79"/>
                  </a:cubicBezTo>
                  <a:cubicBezTo>
                    <a:pt x="136" y="76"/>
                    <a:pt x="136" y="73"/>
                    <a:pt x="138" y="71"/>
                  </a:cubicBezTo>
                  <a:cubicBezTo>
                    <a:pt x="138" y="70"/>
                    <a:pt x="138" y="69"/>
                    <a:pt x="138" y="68"/>
                  </a:cubicBezTo>
                  <a:cubicBezTo>
                    <a:pt x="138" y="67"/>
                    <a:pt x="138" y="67"/>
                    <a:pt x="138" y="6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4" name="Freeform 14"/>
            <p:cNvSpPr>
              <a:spLocks/>
            </p:cNvSpPr>
            <p:nvPr/>
          </p:nvSpPr>
          <p:spPr bwMode="auto">
            <a:xfrm>
              <a:off x="7144280" y="5682607"/>
              <a:ext cx="267303" cy="276288"/>
            </a:xfrm>
            <a:custGeom>
              <a:avLst/>
              <a:gdLst>
                <a:gd name="T0" fmla="*/ 39 w 101"/>
                <a:gd name="T1" fmla="*/ 104 h 104"/>
                <a:gd name="T2" fmla="*/ 26 w 101"/>
                <a:gd name="T3" fmla="*/ 102 h 104"/>
                <a:gd name="T4" fmla="*/ 25 w 101"/>
                <a:gd name="T5" fmla="*/ 102 h 104"/>
                <a:gd name="T6" fmla="*/ 18 w 101"/>
                <a:gd name="T7" fmla="*/ 100 h 104"/>
                <a:gd name="T8" fmla="*/ 18 w 101"/>
                <a:gd name="T9" fmla="*/ 100 h 104"/>
                <a:gd name="T10" fmla="*/ 18 w 101"/>
                <a:gd name="T11" fmla="*/ 99 h 104"/>
                <a:gd name="T12" fmla="*/ 18 w 101"/>
                <a:gd name="T13" fmla="*/ 98 h 104"/>
                <a:gd name="T14" fmla="*/ 42 w 101"/>
                <a:gd name="T15" fmla="*/ 74 h 104"/>
                <a:gd name="T16" fmla="*/ 43 w 101"/>
                <a:gd name="T17" fmla="*/ 72 h 104"/>
                <a:gd name="T18" fmla="*/ 41 w 101"/>
                <a:gd name="T19" fmla="*/ 69 h 104"/>
                <a:gd name="T20" fmla="*/ 8 w 101"/>
                <a:gd name="T21" fmla="*/ 39 h 104"/>
                <a:gd name="T22" fmla="*/ 6 w 101"/>
                <a:gd name="T23" fmla="*/ 37 h 104"/>
                <a:gd name="T24" fmla="*/ 0 w 101"/>
                <a:gd name="T25" fmla="*/ 23 h 104"/>
                <a:gd name="T26" fmla="*/ 0 w 101"/>
                <a:gd name="T27" fmla="*/ 22 h 104"/>
                <a:gd name="T28" fmla="*/ 0 w 101"/>
                <a:gd name="T29" fmla="*/ 22 h 104"/>
                <a:gd name="T30" fmla="*/ 1 w 101"/>
                <a:gd name="T31" fmla="*/ 22 h 104"/>
                <a:gd name="T32" fmla="*/ 14 w 101"/>
                <a:gd name="T33" fmla="*/ 21 h 104"/>
                <a:gd name="T34" fmla="*/ 17 w 101"/>
                <a:gd name="T35" fmla="*/ 21 h 104"/>
                <a:gd name="T36" fmla="*/ 63 w 101"/>
                <a:gd name="T37" fmla="*/ 37 h 104"/>
                <a:gd name="T38" fmla="*/ 65 w 101"/>
                <a:gd name="T39" fmla="*/ 38 h 104"/>
                <a:gd name="T40" fmla="*/ 65 w 101"/>
                <a:gd name="T41" fmla="*/ 38 h 104"/>
                <a:gd name="T42" fmla="*/ 67 w 101"/>
                <a:gd name="T43" fmla="*/ 37 h 104"/>
                <a:gd name="T44" fmla="*/ 67 w 101"/>
                <a:gd name="T45" fmla="*/ 35 h 104"/>
                <a:gd name="T46" fmla="*/ 78 w 101"/>
                <a:gd name="T47" fmla="*/ 0 h 104"/>
                <a:gd name="T48" fmla="*/ 79 w 101"/>
                <a:gd name="T49" fmla="*/ 0 h 104"/>
                <a:gd name="T50" fmla="*/ 91 w 101"/>
                <a:gd name="T51" fmla="*/ 13 h 104"/>
                <a:gd name="T52" fmla="*/ 93 w 101"/>
                <a:gd name="T53" fmla="*/ 59 h 104"/>
                <a:gd name="T54" fmla="*/ 89 w 101"/>
                <a:gd name="T55" fmla="*/ 67 h 104"/>
                <a:gd name="T56" fmla="*/ 89 w 101"/>
                <a:gd name="T57" fmla="*/ 68 h 104"/>
                <a:gd name="T58" fmla="*/ 88 w 101"/>
                <a:gd name="T59" fmla="*/ 68 h 104"/>
                <a:gd name="T60" fmla="*/ 66 w 101"/>
                <a:gd name="T61" fmla="*/ 60 h 104"/>
                <a:gd name="T62" fmla="*/ 65 w 101"/>
                <a:gd name="T63" fmla="*/ 60 h 104"/>
                <a:gd name="T64" fmla="*/ 62 w 101"/>
                <a:gd name="T65" fmla="*/ 62 h 104"/>
                <a:gd name="T66" fmla="*/ 63 w 101"/>
                <a:gd name="T67" fmla="*/ 64 h 104"/>
                <a:gd name="T68" fmla="*/ 85 w 101"/>
                <a:gd name="T69" fmla="*/ 72 h 104"/>
                <a:gd name="T70" fmla="*/ 85 w 101"/>
                <a:gd name="T71" fmla="*/ 72 h 104"/>
                <a:gd name="T72" fmla="*/ 85 w 101"/>
                <a:gd name="T73" fmla="*/ 72 h 104"/>
                <a:gd name="T74" fmla="*/ 84 w 101"/>
                <a:gd name="T75" fmla="*/ 73 h 104"/>
                <a:gd name="T76" fmla="*/ 39 w 101"/>
                <a:gd name="T7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104">
                  <a:moveTo>
                    <a:pt x="39" y="104"/>
                  </a:moveTo>
                  <a:cubicBezTo>
                    <a:pt x="34" y="104"/>
                    <a:pt x="30" y="103"/>
                    <a:pt x="26" y="102"/>
                  </a:cubicBezTo>
                  <a:cubicBezTo>
                    <a:pt x="25" y="102"/>
                    <a:pt x="25" y="102"/>
                    <a:pt x="25" y="102"/>
                  </a:cubicBezTo>
                  <a:cubicBezTo>
                    <a:pt x="23" y="101"/>
                    <a:pt x="20" y="101"/>
                    <a:pt x="18" y="100"/>
                  </a:cubicBezTo>
                  <a:cubicBezTo>
                    <a:pt x="18" y="100"/>
                    <a:pt x="18" y="100"/>
                    <a:pt x="18" y="100"/>
                  </a:cubicBezTo>
                  <a:cubicBezTo>
                    <a:pt x="18" y="99"/>
                    <a:pt x="18" y="99"/>
                    <a:pt x="18" y="99"/>
                  </a:cubicBezTo>
                  <a:cubicBezTo>
                    <a:pt x="18" y="99"/>
                    <a:pt x="18" y="99"/>
                    <a:pt x="18" y="98"/>
                  </a:cubicBezTo>
                  <a:cubicBezTo>
                    <a:pt x="23" y="89"/>
                    <a:pt x="31" y="80"/>
                    <a:pt x="42" y="74"/>
                  </a:cubicBezTo>
                  <a:cubicBezTo>
                    <a:pt x="43" y="73"/>
                    <a:pt x="43" y="73"/>
                    <a:pt x="43" y="72"/>
                  </a:cubicBezTo>
                  <a:cubicBezTo>
                    <a:pt x="43" y="71"/>
                    <a:pt x="42" y="70"/>
                    <a:pt x="41" y="69"/>
                  </a:cubicBezTo>
                  <a:cubicBezTo>
                    <a:pt x="27" y="63"/>
                    <a:pt x="16" y="53"/>
                    <a:pt x="8" y="39"/>
                  </a:cubicBezTo>
                  <a:cubicBezTo>
                    <a:pt x="7" y="38"/>
                    <a:pt x="7" y="37"/>
                    <a:pt x="6" y="37"/>
                  </a:cubicBezTo>
                  <a:cubicBezTo>
                    <a:pt x="4" y="33"/>
                    <a:pt x="1" y="27"/>
                    <a:pt x="0" y="23"/>
                  </a:cubicBezTo>
                  <a:cubicBezTo>
                    <a:pt x="0" y="22"/>
                    <a:pt x="0" y="22"/>
                    <a:pt x="0" y="22"/>
                  </a:cubicBezTo>
                  <a:cubicBezTo>
                    <a:pt x="0" y="22"/>
                    <a:pt x="0" y="22"/>
                    <a:pt x="0" y="22"/>
                  </a:cubicBezTo>
                  <a:cubicBezTo>
                    <a:pt x="1" y="22"/>
                    <a:pt x="1" y="22"/>
                    <a:pt x="1" y="22"/>
                  </a:cubicBezTo>
                  <a:cubicBezTo>
                    <a:pt x="5" y="21"/>
                    <a:pt x="10" y="21"/>
                    <a:pt x="14" y="21"/>
                  </a:cubicBezTo>
                  <a:cubicBezTo>
                    <a:pt x="15" y="21"/>
                    <a:pt x="16" y="21"/>
                    <a:pt x="17" y="21"/>
                  </a:cubicBezTo>
                  <a:cubicBezTo>
                    <a:pt x="35" y="21"/>
                    <a:pt x="50" y="26"/>
                    <a:pt x="63" y="37"/>
                  </a:cubicBezTo>
                  <a:cubicBezTo>
                    <a:pt x="63" y="38"/>
                    <a:pt x="64" y="38"/>
                    <a:pt x="65" y="38"/>
                  </a:cubicBezTo>
                  <a:cubicBezTo>
                    <a:pt x="65" y="38"/>
                    <a:pt x="65" y="38"/>
                    <a:pt x="65" y="38"/>
                  </a:cubicBezTo>
                  <a:cubicBezTo>
                    <a:pt x="66" y="38"/>
                    <a:pt x="67" y="37"/>
                    <a:pt x="67" y="37"/>
                  </a:cubicBezTo>
                  <a:cubicBezTo>
                    <a:pt x="67" y="36"/>
                    <a:pt x="67" y="36"/>
                    <a:pt x="67" y="35"/>
                  </a:cubicBezTo>
                  <a:cubicBezTo>
                    <a:pt x="67" y="27"/>
                    <a:pt x="69" y="5"/>
                    <a:pt x="78" y="0"/>
                  </a:cubicBezTo>
                  <a:cubicBezTo>
                    <a:pt x="78" y="0"/>
                    <a:pt x="78" y="0"/>
                    <a:pt x="79" y="0"/>
                  </a:cubicBezTo>
                  <a:cubicBezTo>
                    <a:pt x="81" y="0"/>
                    <a:pt x="88" y="9"/>
                    <a:pt x="91" y="13"/>
                  </a:cubicBezTo>
                  <a:cubicBezTo>
                    <a:pt x="100" y="27"/>
                    <a:pt x="101" y="43"/>
                    <a:pt x="93" y="59"/>
                  </a:cubicBezTo>
                  <a:cubicBezTo>
                    <a:pt x="93" y="60"/>
                    <a:pt x="91" y="64"/>
                    <a:pt x="89" y="67"/>
                  </a:cubicBezTo>
                  <a:cubicBezTo>
                    <a:pt x="89" y="68"/>
                    <a:pt x="89" y="68"/>
                    <a:pt x="89" y="68"/>
                  </a:cubicBezTo>
                  <a:cubicBezTo>
                    <a:pt x="88" y="68"/>
                    <a:pt x="88" y="68"/>
                    <a:pt x="88" y="68"/>
                  </a:cubicBezTo>
                  <a:cubicBezTo>
                    <a:pt x="80" y="65"/>
                    <a:pt x="73" y="63"/>
                    <a:pt x="66" y="60"/>
                  </a:cubicBezTo>
                  <a:cubicBezTo>
                    <a:pt x="65" y="60"/>
                    <a:pt x="65" y="60"/>
                    <a:pt x="65" y="60"/>
                  </a:cubicBezTo>
                  <a:cubicBezTo>
                    <a:pt x="63" y="60"/>
                    <a:pt x="62" y="61"/>
                    <a:pt x="62" y="62"/>
                  </a:cubicBezTo>
                  <a:cubicBezTo>
                    <a:pt x="62" y="63"/>
                    <a:pt x="62" y="64"/>
                    <a:pt x="63" y="64"/>
                  </a:cubicBezTo>
                  <a:cubicBezTo>
                    <a:pt x="70" y="67"/>
                    <a:pt x="77" y="69"/>
                    <a:pt x="85" y="72"/>
                  </a:cubicBezTo>
                  <a:cubicBezTo>
                    <a:pt x="85" y="72"/>
                    <a:pt x="85" y="72"/>
                    <a:pt x="85" y="72"/>
                  </a:cubicBezTo>
                  <a:cubicBezTo>
                    <a:pt x="85" y="72"/>
                    <a:pt x="85" y="72"/>
                    <a:pt x="85" y="72"/>
                  </a:cubicBezTo>
                  <a:cubicBezTo>
                    <a:pt x="84" y="72"/>
                    <a:pt x="84" y="73"/>
                    <a:pt x="84" y="73"/>
                  </a:cubicBezTo>
                  <a:cubicBezTo>
                    <a:pt x="79" y="94"/>
                    <a:pt x="57" y="104"/>
                    <a:pt x="39" y="10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5" name="Freeform 15"/>
            <p:cNvSpPr>
              <a:spLocks/>
            </p:cNvSpPr>
            <p:nvPr/>
          </p:nvSpPr>
          <p:spPr bwMode="auto">
            <a:xfrm>
              <a:off x="9817312" y="4690889"/>
              <a:ext cx="227994" cy="2655063"/>
            </a:xfrm>
            <a:custGeom>
              <a:avLst/>
              <a:gdLst>
                <a:gd name="T0" fmla="*/ 79 w 86"/>
                <a:gd name="T1" fmla="*/ 984 h 999"/>
                <a:gd name="T2" fmla="*/ 15 w 86"/>
                <a:gd name="T3" fmla="*/ 959 h 999"/>
                <a:gd name="T4" fmla="*/ 15 w 86"/>
                <a:gd name="T5" fmla="*/ 908 h 999"/>
                <a:gd name="T6" fmla="*/ 78 w 86"/>
                <a:gd name="T7" fmla="*/ 925 h 999"/>
                <a:gd name="T8" fmla="*/ 85 w 86"/>
                <a:gd name="T9" fmla="*/ 918 h 999"/>
                <a:gd name="T10" fmla="*/ 78 w 86"/>
                <a:gd name="T11" fmla="*/ 911 h 999"/>
                <a:gd name="T12" fmla="*/ 15 w 86"/>
                <a:gd name="T13" fmla="*/ 886 h 999"/>
                <a:gd name="T14" fmla="*/ 15 w 86"/>
                <a:gd name="T15" fmla="*/ 884 h 999"/>
                <a:gd name="T16" fmla="*/ 15 w 86"/>
                <a:gd name="T17" fmla="*/ 830 h 999"/>
                <a:gd name="T18" fmla="*/ 78 w 86"/>
                <a:gd name="T19" fmla="*/ 848 h 999"/>
                <a:gd name="T20" fmla="*/ 85 w 86"/>
                <a:gd name="T21" fmla="*/ 841 h 999"/>
                <a:gd name="T22" fmla="*/ 78 w 86"/>
                <a:gd name="T23" fmla="*/ 833 h 999"/>
                <a:gd name="T24" fmla="*/ 15 w 86"/>
                <a:gd name="T25" fmla="*/ 809 h 999"/>
                <a:gd name="T26" fmla="*/ 15 w 86"/>
                <a:gd name="T27" fmla="*/ 807 h 999"/>
                <a:gd name="T28" fmla="*/ 15 w 86"/>
                <a:gd name="T29" fmla="*/ 748 h 999"/>
                <a:gd name="T30" fmla="*/ 78 w 86"/>
                <a:gd name="T31" fmla="*/ 765 h 999"/>
                <a:gd name="T32" fmla="*/ 85 w 86"/>
                <a:gd name="T33" fmla="*/ 758 h 999"/>
                <a:gd name="T34" fmla="*/ 78 w 86"/>
                <a:gd name="T35" fmla="*/ 751 h 999"/>
                <a:gd name="T36" fmla="*/ 15 w 86"/>
                <a:gd name="T37" fmla="*/ 726 h 999"/>
                <a:gd name="T38" fmla="*/ 15 w 86"/>
                <a:gd name="T39" fmla="*/ 724 h 999"/>
                <a:gd name="T40" fmla="*/ 15 w 86"/>
                <a:gd name="T41" fmla="*/ 7 h 999"/>
                <a:gd name="T42" fmla="*/ 8 w 86"/>
                <a:gd name="T43" fmla="*/ 0 h 999"/>
                <a:gd name="T44" fmla="*/ 0 w 86"/>
                <a:gd name="T45" fmla="*/ 7 h 999"/>
                <a:gd name="T46" fmla="*/ 0 w 86"/>
                <a:gd name="T47" fmla="*/ 960 h 999"/>
                <a:gd name="T48" fmla="*/ 0 w 86"/>
                <a:gd name="T49" fmla="*/ 960 h 999"/>
                <a:gd name="T50" fmla="*/ 1 w 86"/>
                <a:gd name="T51" fmla="*/ 962 h 999"/>
                <a:gd name="T52" fmla="*/ 79 w 86"/>
                <a:gd name="T53" fmla="*/ 999 h 999"/>
                <a:gd name="T54" fmla="*/ 86 w 86"/>
                <a:gd name="T55" fmla="*/ 992 h 999"/>
                <a:gd name="T56" fmla="*/ 79 w 86"/>
                <a:gd name="T57" fmla="*/ 98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99">
                  <a:moveTo>
                    <a:pt x="79" y="984"/>
                  </a:moveTo>
                  <a:cubicBezTo>
                    <a:pt x="27" y="984"/>
                    <a:pt x="16" y="962"/>
                    <a:pt x="15" y="959"/>
                  </a:cubicBezTo>
                  <a:cubicBezTo>
                    <a:pt x="15" y="908"/>
                    <a:pt x="15" y="908"/>
                    <a:pt x="15" y="908"/>
                  </a:cubicBezTo>
                  <a:cubicBezTo>
                    <a:pt x="25" y="916"/>
                    <a:pt x="44" y="925"/>
                    <a:pt x="78" y="925"/>
                  </a:cubicBezTo>
                  <a:cubicBezTo>
                    <a:pt x="81" y="925"/>
                    <a:pt x="85" y="922"/>
                    <a:pt x="85" y="918"/>
                  </a:cubicBezTo>
                  <a:cubicBezTo>
                    <a:pt x="85" y="914"/>
                    <a:pt x="81" y="911"/>
                    <a:pt x="78" y="911"/>
                  </a:cubicBezTo>
                  <a:cubicBezTo>
                    <a:pt x="24" y="911"/>
                    <a:pt x="15" y="886"/>
                    <a:pt x="15" y="886"/>
                  </a:cubicBezTo>
                  <a:cubicBezTo>
                    <a:pt x="15" y="885"/>
                    <a:pt x="15" y="885"/>
                    <a:pt x="15" y="884"/>
                  </a:cubicBezTo>
                  <a:cubicBezTo>
                    <a:pt x="15" y="830"/>
                    <a:pt x="15" y="830"/>
                    <a:pt x="15" y="830"/>
                  </a:cubicBezTo>
                  <a:cubicBezTo>
                    <a:pt x="25" y="839"/>
                    <a:pt x="44" y="848"/>
                    <a:pt x="78" y="848"/>
                  </a:cubicBezTo>
                  <a:cubicBezTo>
                    <a:pt x="81" y="848"/>
                    <a:pt x="85" y="844"/>
                    <a:pt x="85" y="841"/>
                  </a:cubicBezTo>
                  <a:cubicBezTo>
                    <a:pt x="85" y="837"/>
                    <a:pt x="81" y="833"/>
                    <a:pt x="78" y="833"/>
                  </a:cubicBezTo>
                  <a:cubicBezTo>
                    <a:pt x="24" y="833"/>
                    <a:pt x="15" y="809"/>
                    <a:pt x="15" y="809"/>
                  </a:cubicBezTo>
                  <a:cubicBezTo>
                    <a:pt x="15" y="808"/>
                    <a:pt x="15" y="807"/>
                    <a:pt x="15" y="807"/>
                  </a:cubicBezTo>
                  <a:cubicBezTo>
                    <a:pt x="15" y="748"/>
                    <a:pt x="15" y="748"/>
                    <a:pt x="15" y="748"/>
                  </a:cubicBezTo>
                  <a:cubicBezTo>
                    <a:pt x="25" y="756"/>
                    <a:pt x="44" y="765"/>
                    <a:pt x="78" y="765"/>
                  </a:cubicBezTo>
                  <a:cubicBezTo>
                    <a:pt x="81" y="765"/>
                    <a:pt x="85" y="762"/>
                    <a:pt x="85" y="758"/>
                  </a:cubicBezTo>
                  <a:cubicBezTo>
                    <a:pt x="85" y="754"/>
                    <a:pt x="81" y="751"/>
                    <a:pt x="78" y="751"/>
                  </a:cubicBezTo>
                  <a:cubicBezTo>
                    <a:pt x="24" y="751"/>
                    <a:pt x="15" y="726"/>
                    <a:pt x="15" y="726"/>
                  </a:cubicBezTo>
                  <a:cubicBezTo>
                    <a:pt x="15" y="725"/>
                    <a:pt x="15" y="725"/>
                    <a:pt x="15" y="724"/>
                  </a:cubicBezTo>
                  <a:cubicBezTo>
                    <a:pt x="15" y="7"/>
                    <a:pt x="15" y="7"/>
                    <a:pt x="15" y="7"/>
                  </a:cubicBezTo>
                  <a:cubicBezTo>
                    <a:pt x="15" y="3"/>
                    <a:pt x="11" y="0"/>
                    <a:pt x="8" y="0"/>
                  </a:cubicBezTo>
                  <a:cubicBezTo>
                    <a:pt x="4" y="0"/>
                    <a:pt x="0" y="3"/>
                    <a:pt x="0" y="7"/>
                  </a:cubicBezTo>
                  <a:cubicBezTo>
                    <a:pt x="0" y="960"/>
                    <a:pt x="0" y="960"/>
                    <a:pt x="0" y="960"/>
                  </a:cubicBezTo>
                  <a:cubicBezTo>
                    <a:pt x="0" y="960"/>
                    <a:pt x="0" y="960"/>
                    <a:pt x="0" y="960"/>
                  </a:cubicBezTo>
                  <a:cubicBezTo>
                    <a:pt x="0" y="961"/>
                    <a:pt x="0" y="962"/>
                    <a:pt x="1" y="962"/>
                  </a:cubicBezTo>
                  <a:cubicBezTo>
                    <a:pt x="1" y="964"/>
                    <a:pt x="11" y="999"/>
                    <a:pt x="79" y="999"/>
                  </a:cubicBezTo>
                  <a:cubicBezTo>
                    <a:pt x="83" y="999"/>
                    <a:pt x="86" y="996"/>
                    <a:pt x="86" y="992"/>
                  </a:cubicBezTo>
                  <a:cubicBezTo>
                    <a:pt x="86" y="988"/>
                    <a:pt x="83" y="984"/>
                    <a:pt x="79" y="98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6" name="Freeform 16"/>
            <p:cNvSpPr>
              <a:spLocks/>
            </p:cNvSpPr>
            <p:nvPr/>
          </p:nvSpPr>
          <p:spPr bwMode="auto">
            <a:xfrm>
              <a:off x="9912778" y="4441556"/>
              <a:ext cx="387477" cy="395339"/>
            </a:xfrm>
            <a:custGeom>
              <a:avLst/>
              <a:gdLst>
                <a:gd name="T0" fmla="*/ 145 w 146"/>
                <a:gd name="T1" fmla="*/ 2 h 149"/>
                <a:gd name="T2" fmla="*/ 145 w 146"/>
                <a:gd name="T3" fmla="*/ 9 h 149"/>
                <a:gd name="T4" fmla="*/ 143 w 146"/>
                <a:gd name="T5" fmla="*/ 37 h 149"/>
                <a:gd name="T6" fmla="*/ 109 w 146"/>
                <a:gd name="T7" fmla="*/ 112 h 149"/>
                <a:gd name="T8" fmla="*/ 34 w 146"/>
                <a:gd name="T9" fmla="*/ 146 h 149"/>
                <a:gd name="T10" fmla="*/ 8 w 146"/>
                <a:gd name="T11" fmla="*/ 149 h 149"/>
                <a:gd name="T12" fmla="*/ 1 w 146"/>
                <a:gd name="T13" fmla="*/ 148 h 149"/>
                <a:gd name="T14" fmla="*/ 3 w 146"/>
                <a:gd name="T15" fmla="*/ 147 h 149"/>
                <a:gd name="T16" fmla="*/ 6 w 146"/>
                <a:gd name="T17" fmla="*/ 145 h 149"/>
                <a:gd name="T18" fmla="*/ 9 w 146"/>
                <a:gd name="T19" fmla="*/ 142 h 149"/>
                <a:gd name="T20" fmla="*/ 43 w 146"/>
                <a:gd name="T21" fmla="*/ 111 h 149"/>
                <a:gd name="T22" fmla="*/ 76 w 146"/>
                <a:gd name="T23" fmla="*/ 80 h 149"/>
                <a:gd name="T24" fmla="*/ 79 w 146"/>
                <a:gd name="T25" fmla="*/ 77 h 149"/>
                <a:gd name="T26" fmla="*/ 82 w 146"/>
                <a:gd name="T27" fmla="*/ 73 h 149"/>
                <a:gd name="T28" fmla="*/ 86 w 146"/>
                <a:gd name="T29" fmla="*/ 68 h 149"/>
                <a:gd name="T30" fmla="*/ 89 w 146"/>
                <a:gd name="T31" fmla="*/ 64 h 149"/>
                <a:gd name="T32" fmla="*/ 85 w 146"/>
                <a:gd name="T33" fmla="*/ 67 h 149"/>
                <a:gd name="T34" fmla="*/ 79 w 146"/>
                <a:gd name="T35" fmla="*/ 71 h 149"/>
                <a:gd name="T36" fmla="*/ 76 w 146"/>
                <a:gd name="T37" fmla="*/ 73 h 149"/>
                <a:gd name="T38" fmla="*/ 73 w 146"/>
                <a:gd name="T39" fmla="*/ 76 h 149"/>
                <a:gd name="T40" fmla="*/ 39 w 146"/>
                <a:gd name="T41" fmla="*/ 107 h 149"/>
                <a:gd name="T42" fmla="*/ 6 w 146"/>
                <a:gd name="T43" fmla="*/ 138 h 149"/>
                <a:gd name="T44" fmla="*/ 3 w 146"/>
                <a:gd name="T45" fmla="*/ 141 h 149"/>
                <a:gd name="T46" fmla="*/ 0 w 146"/>
                <a:gd name="T47" fmla="*/ 144 h 149"/>
                <a:gd name="T48" fmla="*/ 0 w 146"/>
                <a:gd name="T49" fmla="*/ 144 h 149"/>
                <a:gd name="T50" fmla="*/ 0 w 146"/>
                <a:gd name="T51" fmla="*/ 141 h 149"/>
                <a:gd name="T52" fmla="*/ 2 w 146"/>
                <a:gd name="T53" fmla="*/ 114 h 149"/>
                <a:gd name="T54" fmla="*/ 36 w 146"/>
                <a:gd name="T55" fmla="*/ 39 h 149"/>
                <a:gd name="T56" fmla="*/ 108 w 146"/>
                <a:gd name="T57" fmla="*/ 6 h 149"/>
                <a:gd name="T58" fmla="*/ 145 w 146"/>
                <a:gd name="T59"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9">
                  <a:moveTo>
                    <a:pt x="145" y="2"/>
                  </a:moveTo>
                  <a:cubicBezTo>
                    <a:pt x="145" y="3"/>
                    <a:pt x="146" y="5"/>
                    <a:pt x="145" y="9"/>
                  </a:cubicBezTo>
                  <a:cubicBezTo>
                    <a:pt x="144" y="18"/>
                    <a:pt x="144" y="28"/>
                    <a:pt x="143" y="37"/>
                  </a:cubicBezTo>
                  <a:cubicBezTo>
                    <a:pt x="138" y="65"/>
                    <a:pt x="128" y="91"/>
                    <a:pt x="109" y="112"/>
                  </a:cubicBezTo>
                  <a:cubicBezTo>
                    <a:pt x="88" y="131"/>
                    <a:pt x="62" y="142"/>
                    <a:pt x="34" y="146"/>
                  </a:cubicBezTo>
                  <a:cubicBezTo>
                    <a:pt x="26" y="147"/>
                    <a:pt x="17" y="148"/>
                    <a:pt x="8" y="149"/>
                  </a:cubicBezTo>
                  <a:cubicBezTo>
                    <a:pt x="6" y="149"/>
                    <a:pt x="3" y="148"/>
                    <a:pt x="1" y="148"/>
                  </a:cubicBezTo>
                  <a:cubicBezTo>
                    <a:pt x="2" y="148"/>
                    <a:pt x="2" y="147"/>
                    <a:pt x="3" y="147"/>
                  </a:cubicBezTo>
                  <a:cubicBezTo>
                    <a:pt x="4" y="146"/>
                    <a:pt x="5" y="146"/>
                    <a:pt x="6" y="145"/>
                  </a:cubicBezTo>
                  <a:cubicBezTo>
                    <a:pt x="7" y="144"/>
                    <a:pt x="8" y="143"/>
                    <a:pt x="9" y="142"/>
                  </a:cubicBezTo>
                  <a:cubicBezTo>
                    <a:pt x="19" y="133"/>
                    <a:pt x="31" y="122"/>
                    <a:pt x="43" y="111"/>
                  </a:cubicBezTo>
                  <a:cubicBezTo>
                    <a:pt x="55" y="99"/>
                    <a:pt x="67" y="88"/>
                    <a:pt x="76" y="80"/>
                  </a:cubicBezTo>
                  <a:cubicBezTo>
                    <a:pt x="77" y="79"/>
                    <a:pt x="78" y="78"/>
                    <a:pt x="79" y="77"/>
                  </a:cubicBezTo>
                  <a:cubicBezTo>
                    <a:pt x="80" y="75"/>
                    <a:pt x="81" y="74"/>
                    <a:pt x="82" y="73"/>
                  </a:cubicBezTo>
                  <a:cubicBezTo>
                    <a:pt x="83" y="71"/>
                    <a:pt x="85" y="70"/>
                    <a:pt x="86" y="68"/>
                  </a:cubicBezTo>
                  <a:cubicBezTo>
                    <a:pt x="88" y="65"/>
                    <a:pt x="89" y="64"/>
                    <a:pt x="89" y="64"/>
                  </a:cubicBezTo>
                  <a:cubicBezTo>
                    <a:pt x="89" y="64"/>
                    <a:pt x="88" y="65"/>
                    <a:pt x="85" y="67"/>
                  </a:cubicBezTo>
                  <a:cubicBezTo>
                    <a:pt x="83" y="68"/>
                    <a:pt x="81" y="69"/>
                    <a:pt x="79" y="71"/>
                  </a:cubicBezTo>
                  <a:cubicBezTo>
                    <a:pt x="78" y="71"/>
                    <a:pt x="77" y="72"/>
                    <a:pt x="76" y="73"/>
                  </a:cubicBezTo>
                  <a:cubicBezTo>
                    <a:pt x="75" y="74"/>
                    <a:pt x="74" y="75"/>
                    <a:pt x="73" y="76"/>
                  </a:cubicBezTo>
                  <a:cubicBezTo>
                    <a:pt x="64" y="84"/>
                    <a:pt x="51" y="96"/>
                    <a:pt x="39" y="107"/>
                  </a:cubicBezTo>
                  <a:cubicBezTo>
                    <a:pt x="27" y="118"/>
                    <a:pt x="15" y="129"/>
                    <a:pt x="6" y="138"/>
                  </a:cubicBezTo>
                  <a:cubicBezTo>
                    <a:pt x="5" y="139"/>
                    <a:pt x="4" y="140"/>
                    <a:pt x="3" y="141"/>
                  </a:cubicBezTo>
                  <a:cubicBezTo>
                    <a:pt x="2" y="142"/>
                    <a:pt x="1" y="143"/>
                    <a:pt x="0" y="144"/>
                  </a:cubicBezTo>
                  <a:cubicBezTo>
                    <a:pt x="0" y="144"/>
                    <a:pt x="0" y="144"/>
                    <a:pt x="0" y="144"/>
                  </a:cubicBezTo>
                  <a:cubicBezTo>
                    <a:pt x="0" y="143"/>
                    <a:pt x="0" y="141"/>
                    <a:pt x="0" y="141"/>
                  </a:cubicBezTo>
                  <a:cubicBezTo>
                    <a:pt x="0" y="132"/>
                    <a:pt x="1" y="123"/>
                    <a:pt x="2" y="114"/>
                  </a:cubicBezTo>
                  <a:cubicBezTo>
                    <a:pt x="7" y="87"/>
                    <a:pt x="17" y="59"/>
                    <a:pt x="36" y="39"/>
                  </a:cubicBezTo>
                  <a:cubicBezTo>
                    <a:pt x="55" y="20"/>
                    <a:pt x="82" y="10"/>
                    <a:pt x="108" y="6"/>
                  </a:cubicBezTo>
                  <a:cubicBezTo>
                    <a:pt x="115" y="4"/>
                    <a:pt x="135" y="0"/>
                    <a:pt x="145" y="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7" name="Freeform 17"/>
            <p:cNvSpPr>
              <a:spLocks/>
            </p:cNvSpPr>
            <p:nvPr/>
          </p:nvSpPr>
          <p:spPr bwMode="auto">
            <a:xfrm>
              <a:off x="9702754" y="4052956"/>
              <a:ext cx="274042" cy="548084"/>
            </a:xfrm>
            <a:custGeom>
              <a:avLst/>
              <a:gdLst>
                <a:gd name="T0" fmla="*/ 103 w 103"/>
                <a:gd name="T1" fmla="*/ 103 h 206"/>
                <a:gd name="T2" fmla="*/ 76 w 103"/>
                <a:gd name="T3" fmla="*/ 178 h 206"/>
                <a:gd name="T4" fmla="*/ 57 w 103"/>
                <a:gd name="T5" fmla="*/ 201 h 206"/>
                <a:gd name="T6" fmla="*/ 52 w 103"/>
                <a:gd name="T7" fmla="*/ 206 h 206"/>
                <a:gd name="T8" fmla="*/ 52 w 103"/>
                <a:gd name="T9" fmla="*/ 206 h 206"/>
                <a:gd name="T10" fmla="*/ 52 w 103"/>
                <a:gd name="T11" fmla="*/ 203 h 206"/>
                <a:gd name="T12" fmla="*/ 52 w 103"/>
                <a:gd name="T13" fmla="*/ 197 h 206"/>
                <a:gd name="T14" fmla="*/ 53 w 103"/>
                <a:gd name="T15" fmla="*/ 193 h 206"/>
                <a:gd name="T16" fmla="*/ 53 w 103"/>
                <a:gd name="T17" fmla="*/ 189 h 206"/>
                <a:gd name="T18" fmla="*/ 52 w 103"/>
                <a:gd name="T19" fmla="*/ 146 h 206"/>
                <a:gd name="T20" fmla="*/ 52 w 103"/>
                <a:gd name="T21" fmla="*/ 103 h 206"/>
                <a:gd name="T22" fmla="*/ 52 w 103"/>
                <a:gd name="T23" fmla="*/ 99 h 206"/>
                <a:gd name="T24" fmla="*/ 52 w 103"/>
                <a:gd name="T25" fmla="*/ 95 h 206"/>
                <a:gd name="T26" fmla="*/ 51 w 103"/>
                <a:gd name="T27" fmla="*/ 89 h 206"/>
                <a:gd name="T28" fmla="*/ 50 w 103"/>
                <a:gd name="T29" fmla="*/ 84 h 206"/>
                <a:gd name="T30" fmla="*/ 49 w 103"/>
                <a:gd name="T31" fmla="*/ 89 h 206"/>
                <a:gd name="T32" fmla="*/ 48 w 103"/>
                <a:gd name="T33" fmla="*/ 95 h 206"/>
                <a:gd name="T34" fmla="*/ 47 w 103"/>
                <a:gd name="T35" fmla="*/ 99 h 206"/>
                <a:gd name="T36" fmla="*/ 47 w 103"/>
                <a:gd name="T37" fmla="*/ 103 h 206"/>
                <a:gd name="T38" fmla="*/ 47 w 103"/>
                <a:gd name="T39" fmla="*/ 146 h 206"/>
                <a:gd name="T40" fmla="*/ 48 w 103"/>
                <a:gd name="T41" fmla="*/ 189 h 206"/>
                <a:gd name="T42" fmla="*/ 48 w 103"/>
                <a:gd name="T43" fmla="*/ 193 h 206"/>
                <a:gd name="T44" fmla="*/ 48 w 103"/>
                <a:gd name="T45" fmla="*/ 197 h 206"/>
                <a:gd name="T46" fmla="*/ 50 w 103"/>
                <a:gd name="T47" fmla="*/ 203 h 206"/>
                <a:gd name="T48" fmla="*/ 50 w 103"/>
                <a:gd name="T49" fmla="*/ 204 h 206"/>
                <a:gd name="T50" fmla="*/ 47 w 103"/>
                <a:gd name="T51" fmla="*/ 201 h 206"/>
                <a:gd name="T52" fmla="*/ 29 w 103"/>
                <a:gd name="T53" fmla="*/ 180 h 206"/>
                <a:gd name="T54" fmla="*/ 1 w 103"/>
                <a:gd name="T55" fmla="*/ 103 h 206"/>
                <a:gd name="T56" fmla="*/ 27 w 103"/>
                <a:gd name="T57" fmla="*/ 29 h 206"/>
                <a:gd name="T58" fmla="*/ 51 w 103"/>
                <a:gd name="T59" fmla="*/ 0 h 206"/>
                <a:gd name="T60" fmla="*/ 56 w 103"/>
                <a:gd name="T61" fmla="*/ 4 h 206"/>
                <a:gd name="T62" fmla="*/ 74 w 103"/>
                <a:gd name="T63" fmla="*/ 26 h 206"/>
                <a:gd name="T64" fmla="*/ 103 w 103"/>
                <a:gd name="T65" fmla="*/ 10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206">
                  <a:moveTo>
                    <a:pt x="103" y="103"/>
                  </a:moveTo>
                  <a:cubicBezTo>
                    <a:pt x="102" y="130"/>
                    <a:pt x="92" y="155"/>
                    <a:pt x="76" y="178"/>
                  </a:cubicBezTo>
                  <a:cubicBezTo>
                    <a:pt x="70" y="186"/>
                    <a:pt x="63" y="193"/>
                    <a:pt x="57" y="201"/>
                  </a:cubicBezTo>
                  <a:cubicBezTo>
                    <a:pt x="56" y="202"/>
                    <a:pt x="53" y="204"/>
                    <a:pt x="52" y="206"/>
                  </a:cubicBezTo>
                  <a:cubicBezTo>
                    <a:pt x="52" y="206"/>
                    <a:pt x="52" y="206"/>
                    <a:pt x="52" y="206"/>
                  </a:cubicBezTo>
                  <a:cubicBezTo>
                    <a:pt x="52" y="205"/>
                    <a:pt x="52" y="204"/>
                    <a:pt x="52" y="203"/>
                  </a:cubicBezTo>
                  <a:cubicBezTo>
                    <a:pt x="52" y="202"/>
                    <a:pt x="52" y="199"/>
                    <a:pt x="52" y="197"/>
                  </a:cubicBezTo>
                  <a:cubicBezTo>
                    <a:pt x="53" y="196"/>
                    <a:pt x="53" y="195"/>
                    <a:pt x="53" y="193"/>
                  </a:cubicBezTo>
                  <a:cubicBezTo>
                    <a:pt x="53" y="192"/>
                    <a:pt x="53" y="191"/>
                    <a:pt x="53" y="189"/>
                  </a:cubicBezTo>
                  <a:cubicBezTo>
                    <a:pt x="52" y="177"/>
                    <a:pt x="52" y="162"/>
                    <a:pt x="52" y="146"/>
                  </a:cubicBezTo>
                  <a:cubicBezTo>
                    <a:pt x="52" y="131"/>
                    <a:pt x="52" y="115"/>
                    <a:pt x="52" y="103"/>
                  </a:cubicBezTo>
                  <a:cubicBezTo>
                    <a:pt x="52" y="102"/>
                    <a:pt x="52" y="101"/>
                    <a:pt x="52" y="99"/>
                  </a:cubicBezTo>
                  <a:cubicBezTo>
                    <a:pt x="52" y="98"/>
                    <a:pt x="52" y="97"/>
                    <a:pt x="52" y="95"/>
                  </a:cubicBezTo>
                  <a:cubicBezTo>
                    <a:pt x="51" y="93"/>
                    <a:pt x="51" y="91"/>
                    <a:pt x="51" y="89"/>
                  </a:cubicBezTo>
                  <a:cubicBezTo>
                    <a:pt x="50" y="86"/>
                    <a:pt x="50" y="84"/>
                    <a:pt x="50" y="84"/>
                  </a:cubicBezTo>
                  <a:cubicBezTo>
                    <a:pt x="50" y="84"/>
                    <a:pt x="49" y="86"/>
                    <a:pt x="49" y="89"/>
                  </a:cubicBezTo>
                  <a:cubicBezTo>
                    <a:pt x="48" y="91"/>
                    <a:pt x="48" y="93"/>
                    <a:pt x="48" y="95"/>
                  </a:cubicBezTo>
                  <a:cubicBezTo>
                    <a:pt x="48" y="97"/>
                    <a:pt x="47" y="98"/>
                    <a:pt x="47" y="99"/>
                  </a:cubicBezTo>
                  <a:cubicBezTo>
                    <a:pt x="47" y="101"/>
                    <a:pt x="47" y="102"/>
                    <a:pt x="47" y="103"/>
                  </a:cubicBezTo>
                  <a:cubicBezTo>
                    <a:pt x="47" y="115"/>
                    <a:pt x="47" y="131"/>
                    <a:pt x="47" y="146"/>
                  </a:cubicBezTo>
                  <a:cubicBezTo>
                    <a:pt x="47" y="162"/>
                    <a:pt x="47" y="178"/>
                    <a:pt x="48" y="189"/>
                  </a:cubicBezTo>
                  <a:cubicBezTo>
                    <a:pt x="48" y="191"/>
                    <a:pt x="48" y="192"/>
                    <a:pt x="48" y="193"/>
                  </a:cubicBezTo>
                  <a:cubicBezTo>
                    <a:pt x="48" y="195"/>
                    <a:pt x="48" y="196"/>
                    <a:pt x="48" y="197"/>
                  </a:cubicBezTo>
                  <a:cubicBezTo>
                    <a:pt x="49" y="200"/>
                    <a:pt x="49" y="202"/>
                    <a:pt x="50" y="203"/>
                  </a:cubicBezTo>
                  <a:cubicBezTo>
                    <a:pt x="50" y="204"/>
                    <a:pt x="50" y="204"/>
                    <a:pt x="50" y="204"/>
                  </a:cubicBezTo>
                  <a:cubicBezTo>
                    <a:pt x="49" y="203"/>
                    <a:pt x="47" y="202"/>
                    <a:pt x="47" y="201"/>
                  </a:cubicBezTo>
                  <a:cubicBezTo>
                    <a:pt x="41" y="194"/>
                    <a:pt x="34" y="188"/>
                    <a:pt x="29" y="180"/>
                  </a:cubicBezTo>
                  <a:cubicBezTo>
                    <a:pt x="13" y="158"/>
                    <a:pt x="1" y="131"/>
                    <a:pt x="1" y="103"/>
                  </a:cubicBezTo>
                  <a:cubicBezTo>
                    <a:pt x="0" y="76"/>
                    <a:pt x="12" y="50"/>
                    <a:pt x="27" y="29"/>
                  </a:cubicBezTo>
                  <a:cubicBezTo>
                    <a:pt x="31" y="23"/>
                    <a:pt x="42" y="5"/>
                    <a:pt x="51" y="0"/>
                  </a:cubicBezTo>
                  <a:cubicBezTo>
                    <a:pt x="51" y="0"/>
                    <a:pt x="54" y="1"/>
                    <a:pt x="56" y="4"/>
                  </a:cubicBezTo>
                  <a:cubicBezTo>
                    <a:pt x="61" y="12"/>
                    <a:pt x="69" y="18"/>
                    <a:pt x="74" y="26"/>
                  </a:cubicBezTo>
                  <a:cubicBezTo>
                    <a:pt x="91" y="49"/>
                    <a:pt x="102" y="75"/>
                    <a:pt x="103" y="10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8" name="Freeform 18"/>
            <p:cNvSpPr>
              <a:spLocks/>
            </p:cNvSpPr>
            <p:nvPr/>
          </p:nvSpPr>
          <p:spPr bwMode="auto">
            <a:xfrm>
              <a:off x="9369186" y="4449418"/>
              <a:ext cx="395339" cy="387477"/>
            </a:xfrm>
            <a:custGeom>
              <a:avLst/>
              <a:gdLst>
                <a:gd name="T0" fmla="*/ 143 w 149"/>
                <a:gd name="T1" fmla="*/ 108 h 146"/>
                <a:gd name="T2" fmla="*/ 147 w 149"/>
                <a:gd name="T3" fmla="*/ 145 h 146"/>
                <a:gd name="T4" fmla="*/ 145 w 149"/>
                <a:gd name="T5" fmla="*/ 146 h 146"/>
                <a:gd name="T6" fmla="*/ 142 w 149"/>
                <a:gd name="T7" fmla="*/ 141 h 146"/>
                <a:gd name="T8" fmla="*/ 139 w 149"/>
                <a:gd name="T9" fmla="*/ 138 h 146"/>
                <a:gd name="T10" fmla="*/ 136 w 149"/>
                <a:gd name="T11" fmla="*/ 135 h 146"/>
                <a:gd name="T12" fmla="*/ 102 w 149"/>
                <a:gd name="T13" fmla="*/ 104 h 146"/>
                <a:gd name="T14" fmla="*/ 69 w 149"/>
                <a:gd name="T15" fmla="*/ 73 h 146"/>
                <a:gd name="T16" fmla="*/ 66 w 149"/>
                <a:gd name="T17" fmla="*/ 70 h 146"/>
                <a:gd name="T18" fmla="*/ 63 w 149"/>
                <a:gd name="T19" fmla="*/ 68 h 146"/>
                <a:gd name="T20" fmla="*/ 57 w 149"/>
                <a:gd name="T21" fmla="*/ 64 h 146"/>
                <a:gd name="T22" fmla="*/ 52 w 149"/>
                <a:gd name="T23" fmla="*/ 61 h 146"/>
                <a:gd name="T24" fmla="*/ 56 w 149"/>
                <a:gd name="T25" fmla="*/ 65 h 146"/>
                <a:gd name="T26" fmla="*/ 60 w 149"/>
                <a:gd name="T27" fmla="*/ 70 h 146"/>
                <a:gd name="T28" fmla="*/ 62 w 149"/>
                <a:gd name="T29" fmla="*/ 74 h 146"/>
                <a:gd name="T30" fmla="*/ 66 w 149"/>
                <a:gd name="T31" fmla="*/ 77 h 146"/>
                <a:gd name="T32" fmla="*/ 99 w 149"/>
                <a:gd name="T33" fmla="*/ 108 h 146"/>
                <a:gd name="T34" fmla="*/ 132 w 149"/>
                <a:gd name="T35" fmla="*/ 139 h 146"/>
                <a:gd name="T36" fmla="*/ 136 w 149"/>
                <a:gd name="T37" fmla="*/ 142 h 146"/>
                <a:gd name="T38" fmla="*/ 139 w 149"/>
                <a:gd name="T39" fmla="*/ 144 h 146"/>
                <a:gd name="T40" fmla="*/ 142 w 149"/>
                <a:gd name="T41" fmla="*/ 146 h 146"/>
                <a:gd name="T42" fmla="*/ 140 w 149"/>
                <a:gd name="T43" fmla="*/ 146 h 146"/>
                <a:gd name="T44" fmla="*/ 112 w 149"/>
                <a:gd name="T45" fmla="*/ 143 h 146"/>
                <a:gd name="T46" fmla="*/ 37 w 149"/>
                <a:gd name="T47" fmla="*/ 109 h 146"/>
                <a:gd name="T48" fmla="*/ 3 w 149"/>
                <a:gd name="T49" fmla="*/ 34 h 146"/>
                <a:gd name="T50" fmla="*/ 0 w 149"/>
                <a:gd name="T51" fmla="*/ 8 h 146"/>
                <a:gd name="T52" fmla="*/ 1 w 149"/>
                <a:gd name="T53" fmla="*/ 0 h 146"/>
                <a:gd name="T54" fmla="*/ 8 w 149"/>
                <a:gd name="T55" fmla="*/ 0 h 146"/>
                <a:gd name="T56" fmla="*/ 35 w 149"/>
                <a:gd name="T57" fmla="*/ 2 h 146"/>
                <a:gd name="T58" fmla="*/ 110 w 149"/>
                <a:gd name="T59" fmla="*/ 36 h 146"/>
                <a:gd name="T60" fmla="*/ 143 w 149"/>
                <a:gd name="T6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146">
                  <a:moveTo>
                    <a:pt x="143" y="108"/>
                  </a:moveTo>
                  <a:cubicBezTo>
                    <a:pt x="145" y="116"/>
                    <a:pt x="149" y="135"/>
                    <a:pt x="147" y="145"/>
                  </a:cubicBezTo>
                  <a:cubicBezTo>
                    <a:pt x="147" y="145"/>
                    <a:pt x="146" y="145"/>
                    <a:pt x="145" y="146"/>
                  </a:cubicBezTo>
                  <a:cubicBezTo>
                    <a:pt x="144" y="144"/>
                    <a:pt x="143" y="143"/>
                    <a:pt x="142" y="141"/>
                  </a:cubicBezTo>
                  <a:cubicBezTo>
                    <a:pt x="141" y="140"/>
                    <a:pt x="140" y="139"/>
                    <a:pt x="139" y="138"/>
                  </a:cubicBezTo>
                  <a:cubicBezTo>
                    <a:pt x="138" y="137"/>
                    <a:pt x="137" y="136"/>
                    <a:pt x="136" y="135"/>
                  </a:cubicBezTo>
                  <a:cubicBezTo>
                    <a:pt x="127" y="126"/>
                    <a:pt x="115" y="115"/>
                    <a:pt x="102" y="104"/>
                  </a:cubicBezTo>
                  <a:cubicBezTo>
                    <a:pt x="90" y="93"/>
                    <a:pt x="78" y="81"/>
                    <a:pt x="69" y="73"/>
                  </a:cubicBezTo>
                  <a:cubicBezTo>
                    <a:pt x="68" y="72"/>
                    <a:pt x="67" y="71"/>
                    <a:pt x="66" y="70"/>
                  </a:cubicBezTo>
                  <a:cubicBezTo>
                    <a:pt x="65" y="69"/>
                    <a:pt x="64" y="68"/>
                    <a:pt x="63" y="68"/>
                  </a:cubicBezTo>
                  <a:cubicBezTo>
                    <a:pt x="60" y="66"/>
                    <a:pt x="59" y="65"/>
                    <a:pt x="57" y="64"/>
                  </a:cubicBezTo>
                  <a:cubicBezTo>
                    <a:pt x="54" y="62"/>
                    <a:pt x="52" y="61"/>
                    <a:pt x="52" y="61"/>
                  </a:cubicBezTo>
                  <a:cubicBezTo>
                    <a:pt x="52" y="61"/>
                    <a:pt x="54" y="62"/>
                    <a:pt x="56" y="65"/>
                  </a:cubicBezTo>
                  <a:cubicBezTo>
                    <a:pt x="57" y="67"/>
                    <a:pt x="58" y="68"/>
                    <a:pt x="60" y="70"/>
                  </a:cubicBezTo>
                  <a:cubicBezTo>
                    <a:pt x="61" y="71"/>
                    <a:pt x="62" y="72"/>
                    <a:pt x="62" y="74"/>
                  </a:cubicBezTo>
                  <a:cubicBezTo>
                    <a:pt x="63" y="75"/>
                    <a:pt x="65" y="76"/>
                    <a:pt x="66" y="77"/>
                  </a:cubicBezTo>
                  <a:cubicBezTo>
                    <a:pt x="75" y="85"/>
                    <a:pt x="87" y="96"/>
                    <a:pt x="99" y="108"/>
                  </a:cubicBezTo>
                  <a:cubicBezTo>
                    <a:pt x="111" y="119"/>
                    <a:pt x="123" y="130"/>
                    <a:pt x="132" y="139"/>
                  </a:cubicBezTo>
                  <a:cubicBezTo>
                    <a:pt x="133" y="140"/>
                    <a:pt x="134" y="141"/>
                    <a:pt x="136" y="142"/>
                  </a:cubicBezTo>
                  <a:cubicBezTo>
                    <a:pt x="137" y="143"/>
                    <a:pt x="138" y="143"/>
                    <a:pt x="139" y="144"/>
                  </a:cubicBezTo>
                  <a:cubicBezTo>
                    <a:pt x="140" y="145"/>
                    <a:pt x="141" y="145"/>
                    <a:pt x="142" y="146"/>
                  </a:cubicBezTo>
                  <a:cubicBezTo>
                    <a:pt x="141" y="146"/>
                    <a:pt x="141" y="146"/>
                    <a:pt x="140" y="146"/>
                  </a:cubicBezTo>
                  <a:cubicBezTo>
                    <a:pt x="131" y="144"/>
                    <a:pt x="121" y="145"/>
                    <a:pt x="112" y="143"/>
                  </a:cubicBezTo>
                  <a:cubicBezTo>
                    <a:pt x="84" y="139"/>
                    <a:pt x="58" y="128"/>
                    <a:pt x="37" y="109"/>
                  </a:cubicBezTo>
                  <a:cubicBezTo>
                    <a:pt x="18" y="88"/>
                    <a:pt x="7" y="62"/>
                    <a:pt x="3" y="34"/>
                  </a:cubicBezTo>
                  <a:cubicBezTo>
                    <a:pt x="2" y="26"/>
                    <a:pt x="1" y="17"/>
                    <a:pt x="0" y="8"/>
                  </a:cubicBezTo>
                  <a:cubicBezTo>
                    <a:pt x="0" y="6"/>
                    <a:pt x="1" y="2"/>
                    <a:pt x="1" y="0"/>
                  </a:cubicBezTo>
                  <a:cubicBezTo>
                    <a:pt x="3" y="0"/>
                    <a:pt x="7" y="0"/>
                    <a:pt x="8" y="0"/>
                  </a:cubicBezTo>
                  <a:cubicBezTo>
                    <a:pt x="17" y="0"/>
                    <a:pt x="26" y="1"/>
                    <a:pt x="35" y="2"/>
                  </a:cubicBezTo>
                  <a:cubicBezTo>
                    <a:pt x="62" y="7"/>
                    <a:pt x="90" y="17"/>
                    <a:pt x="110" y="36"/>
                  </a:cubicBezTo>
                  <a:cubicBezTo>
                    <a:pt x="129" y="55"/>
                    <a:pt x="139" y="82"/>
                    <a:pt x="143" y="10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9" name="Freeform 19"/>
            <p:cNvSpPr>
              <a:spLocks/>
            </p:cNvSpPr>
            <p:nvPr/>
          </p:nvSpPr>
          <p:spPr bwMode="auto">
            <a:xfrm>
              <a:off x="9416357" y="4842511"/>
              <a:ext cx="321213" cy="206655"/>
            </a:xfrm>
            <a:custGeom>
              <a:avLst/>
              <a:gdLst>
                <a:gd name="T0" fmla="*/ 0 w 121"/>
                <a:gd name="T1" fmla="*/ 8 h 78"/>
                <a:gd name="T2" fmla="*/ 5 w 121"/>
                <a:gd name="T3" fmla="*/ 6 h 78"/>
                <a:gd name="T4" fmla="*/ 23 w 121"/>
                <a:gd name="T5" fmla="*/ 2 h 78"/>
                <a:gd name="T6" fmla="*/ 77 w 121"/>
                <a:gd name="T7" fmla="*/ 9 h 78"/>
                <a:gd name="T8" fmla="*/ 113 w 121"/>
                <a:gd name="T9" fmla="*/ 49 h 78"/>
                <a:gd name="T10" fmla="*/ 120 w 121"/>
                <a:gd name="T11" fmla="*/ 65 h 78"/>
                <a:gd name="T12" fmla="*/ 121 w 121"/>
                <a:gd name="T13" fmla="*/ 70 h 78"/>
                <a:gd name="T14" fmla="*/ 120 w 121"/>
                <a:gd name="T15" fmla="*/ 69 h 78"/>
                <a:gd name="T16" fmla="*/ 118 w 121"/>
                <a:gd name="T17" fmla="*/ 67 h 78"/>
                <a:gd name="T18" fmla="*/ 115 w 121"/>
                <a:gd name="T19" fmla="*/ 66 h 78"/>
                <a:gd name="T20" fmla="*/ 89 w 121"/>
                <a:gd name="T21" fmla="*/ 51 h 78"/>
                <a:gd name="T22" fmla="*/ 63 w 121"/>
                <a:gd name="T23" fmla="*/ 36 h 78"/>
                <a:gd name="T24" fmla="*/ 60 w 121"/>
                <a:gd name="T25" fmla="*/ 34 h 78"/>
                <a:gd name="T26" fmla="*/ 58 w 121"/>
                <a:gd name="T27" fmla="*/ 34 h 78"/>
                <a:gd name="T28" fmla="*/ 54 w 121"/>
                <a:gd name="T29" fmla="*/ 32 h 78"/>
                <a:gd name="T30" fmla="*/ 50 w 121"/>
                <a:gd name="T31" fmla="*/ 31 h 78"/>
                <a:gd name="T32" fmla="*/ 53 w 121"/>
                <a:gd name="T33" fmla="*/ 33 h 78"/>
                <a:gd name="T34" fmla="*/ 57 w 121"/>
                <a:gd name="T35" fmla="*/ 36 h 78"/>
                <a:gd name="T36" fmla="*/ 59 w 121"/>
                <a:gd name="T37" fmla="*/ 37 h 78"/>
                <a:gd name="T38" fmla="*/ 61 w 121"/>
                <a:gd name="T39" fmla="*/ 39 h 78"/>
                <a:gd name="T40" fmla="*/ 87 w 121"/>
                <a:gd name="T41" fmla="*/ 54 h 78"/>
                <a:gd name="T42" fmla="*/ 113 w 121"/>
                <a:gd name="T43" fmla="*/ 68 h 78"/>
                <a:gd name="T44" fmla="*/ 116 w 121"/>
                <a:gd name="T45" fmla="*/ 70 h 78"/>
                <a:gd name="T46" fmla="*/ 118 w 121"/>
                <a:gd name="T47" fmla="*/ 71 h 78"/>
                <a:gd name="T48" fmla="*/ 119 w 121"/>
                <a:gd name="T49" fmla="*/ 71 h 78"/>
                <a:gd name="T50" fmla="*/ 116 w 121"/>
                <a:gd name="T51" fmla="*/ 72 h 78"/>
                <a:gd name="T52" fmla="*/ 99 w 121"/>
                <a:gd name="T53" fmla="*/ 76 h 78"/>
                <a:gd name="T54" fmla="*/ 45 w 121"/>
                <a:gd name="T55" fmla="*/ 69 h 78"/>
                <a:gd name="T56" fmla="*/ 10 w 121"/>
                <a:gd name="T57" fmla="*/ 30 h 78"/>
                <a:gd name="T58" fmla="*/ 0 w 121"/>
                <a:gd name="T59"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78">
                  <a:moveTo>
                    <a:pt x="0" y="8"/>
                  </a:moveTo>
                  <a:cubicBezTo>
                    <a:pt x="1" y="8"/>
                    <a:pt x="2" y="7"/>
                    <a:pt x="5" y="6"/>
                  </a:cubicBezTo>
                  <a:cubicBezTo>
                    <a:pt x="11" y="5"/>
                    <a:pt x="17" y="3"/>
                    <a:pt x="23" y="2"/>
                  </a:cubicBezTo>
                  <a:cubicBezTo>
                    <a:pt x="41" y="0"/>
                    <a:pt x="60" y="1"/>
                    <a:pt x="77" y="9"/>
                  </a:cubicBezTo>
                  <a:cubicBezTo>
                    <a:pt x="93" y="18"/>
                    <a:pt x="105" y="32"/>
                    <a:pt x="113" y="49"/>
                  </a:cubicBezTo>
                  <a:cubicBezTo>
                    <a:pt x="115" y="54"/>
                    <a:pt x="118" y="60"/>
                    <a:pt x="120" y="65"/>
                  </a:cubicBezTo>
                  <a:cubicBezTo>
                    <a:pt x="120" y="66"/>
                    <a:pt x="120" y="68"/>
                    <a:pt x="121" y="70"/>
                  </a:cubicBezTo>
                  <a:cubicBezTo>
                    <a:pt x="120" y="69"/>
                    <a:pt x="120" y="69"/>
                    <a:pt x="120" y="69"/>
                  </a:cubicBezTo>
                  <a:cubicBezTo>
                    <a:pt x="119" y="68"/>
                    <a:pt x="118" y="68"/>
                    <a:pt x="118" y="67"/>
                  </a:cubicBezTo>
                  <a:cubicBezTo>
                    <a:pt x="117" y="66"/>
                    <a:pt x="116" y="66"/>
                    <a:pt x="115" y="66"/>
                  </a:cubicBezTo>
                  <a:cubicBezTo>
                    <a:pt x="108" y="61"/>
                    <a:pt x="98" y="56"/>
                    <a:pt x="89" y="51"/>
                  </a:cubicBezTo>
                  <a:cubicBezTo>
                    <a:pt x="80" y="45"/>
                    <a:pt x="70" y="40"/>
                    <a:pt x="63" y="36"/>
                  </a:cubicBezTo>
                  <a:cubicBezTo>
                    <a:pt x="62" y="35"/>
                    <a:pt x="61" y="35"/>
                    <a:pt x="60" y="34"/>
                  </a:cubicBezTo>
                  <a:cubicBezTo>
                    <a:pt x="59" y="34"/>
                    <a:pt x="59" y="34"/>
                    <a:pt x="58" y="34"/>
                  </a:cubicBezTo>
                  <a:cubicBezTo>
                    <a:pt x="56" y="33"/>
                    <a:pt x="55" y="32"/>
                    <a:pt x="54" y="32"/>
                  </a:cubicBezTo>
                  <a:cubicBezTo>
                    <a:pt x="51" y="31"/>
                    <a:pt x="50" y="31"/>
                    <a:pt x="50" y="31"/>
                  </a:cubicBezTo>
                  <a:cubicBezTo>
                    <a:pt x="50" y="31"/>
                    <a:pt x="51" y="32"/>
                    <a:pt x="53" y="33"/>
                  </a:cubicBezTo>
                  <a:cubicBezTo>
                    <a:pt x="54" y="34"/>
                    <a:pt x="55" y="35"/>
                    <a:pt x="57" y="36"/>
                  </a:cubicBezTo>
                  <a:cubicBezTo>
                    <a:pt x="57" y="36"/>
                    <a:pt x="58" y="37"/>
                    <a:pt x="59" y="37"/>
                  </a:cubicBezTo>
                  <a:cubicBezTo>
                    <a:pt x="59" y="38"/>
                    <a:pt x="60" y="38"/>
                    <a:pt x="61" y="39"/>
                  </a:cubicBezTo>
                  <a:cubicBezTo>
                    <a:pt x="68" y="43"/>
                    <a:pt x="78" y="48"/>
                    <a:pt x="87" y="54"/>
                  </a:cubicBezTo>
                  <a:cubicBezTo>
                    <a:pt x="97" y="59"/>
                    <a:pt x="106" y="64"/>
                    <a:pt x="113" y="68"/>
                  </a:cubicBezTo>
                  <a:cubicBezTo>
                    <a:pt x="114" y="69"/>
                    <a:pt x="115" y="70"/>
                    <a:pt x="116" y="70"/>
                  </a:cubicBezTo>
                  <a:cubicBezTo>
                    <a:pt x="117" y="70"/>
                    <a:pt x="118" y="71"/>
                    <a:pt x="118" y="71"/>
                  </a:cubicBezTo>
                  <a:cubicBezTo>
                    <a:pt x="118" y="71"/>
                    <a:pt x="119" y="71"/>
                    <a:pt x="119" y="71"/>
                  </a:cubicBezTo>
                  <a:cubicBezTo>
                    <a:pt x="118" y="71"/>
                    <a:pt x="117" y="72"/>
                    <a:pt x="116" y="72"/>
                  </a:cubicBezTo>
                  <a:cubicBezTo>
                    <a:pt x="111" y="74"/>
                    <a:pt x="105" y="75"/>
                    <a:pt x="99" y="76"/>
                  </a:cubicBezTo>
                  <a:cubicBezTo>
                    <a:pt x="81" y="78"/>
                    <a:pt x="62" y="77"/>
                    <a:pt x="45" y="69"/>
                  </a:cubicBezTo>
                  <a:cubicBezTo>
                    <a:pt x="30" y="61"/>
                    <a:pt x="18" y="46"/>
                    <a:pt x="10" y="30"/>
                  </a:cubicBezTo>
                  <a:cubicBezTo>
                    <a:pt x="8" y="26"/>
                    <a:pt x="1" y="15"/>
                    <a:pt x="0" y="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0" name="Freeform 20"/>
            <p:cNvSpPr>
              <a:spLocks/>
            </p:cNvSpPr>
            <p:nvPr/>
          </p:nvSpPr>
          <p:spPr bwMode="auto">
            <a:xfrm>
              <a:off x="9254628" y="5054781"/>
              <a:ext cx="342552" cy="196547"/>
            </a:xfrm>
            <a:custGeom>
              <a:avLst/>
              <a:gdLst>
                <a:gd name="T0" fmla="*/ 54 w 129"/>
                <a:gd name="T1" fmla="*/ 4 h 74"/>
                <a:gd name="T2" fmla="*/ 107 w 129"/>
                <a:gd name="T3" fmla="*/ 6 h 74"/>
                <a:gd name="T4" fmla="*/ 125 w 129"/>
                <a:gd name="T5" fmla="*/ 14 h 74"/>
                <a:gd name="T6" fmla="*/ 129 w 129"/>
                <a:gd name="T7" fmla="*/ 16 h 74"/>
                <a:gd name="T8" fmla="*/ 129 w 129"/>
                <a:gd name="T9" fmla="*/ 16 h 74"/>
                <a:gd name="T10" fmla="*/ 127 w 129"/>
                <a:gd name="T11" fmla="*/ 17 h 74"/>
                <a:gd name="T12" fmla="*/ 123 w 129"/>
                <a:gd name="T13" fmla="*/ 18 h 74"/>
                <a:gd name="T14" fmla="*/ 121 w 129"/>
                <a:gd name="T15" fmla="*/ 18 h 74"/>
                <a:gd name="T16" fmla="*/ 118 w 129"/>
                <a:gd name="T17" fmla="*/ 19 h 74"/>
                <a:gd name="T18" fmla="*/ 92 w 129"/>
                <a:gd name="T19" fmla="*/ 28 h 74"/>
                <a:gd name="T20" fmla="*/ 65 w 129"/>
                <a:gd name="T21" fmla="*/ 36 h 74"/>
                <a:gd name="T22" fmla="*/ 62 w 129"/>
                <a:gd name="T23" fmla="*/ 37 h 74"/>
                <a:gd name="T24" fmla="*/ 60 w 129"/>
                <a:gd name="T25" fmla="*/ 38 h 74"/>
                <a:gd name="T26" fmla="*/ 56 w 129"/>
                <a:gd name="T27" fmla="*/ 40 h 74"/>
                <a:gd name="T28" fmla="*/ 53 w 129"/>
                <a:gd name="T29" fmla="*/ 42 h 74"/>
                <a:gd name="T30" fmla="*/ 56 w 129"/>
                <a:gd name="T31" fmla="*/ 41 h 74"/>
                <a:gd name="T32" fmla="*/ 61 w 129"/>
                <a:gd name="T33" fmla="*/ 41 h 74"/>
                <a:gd name="T34" fmla="*/ 63 w 129"/>
                <a:gd name="T35" fmla="*/ 40 h 74"/>
                <a:gd name="T36" fmla="*/ 66 w 129"/>
                <a:gd name="T37" fmla="*/ 39 h 74"/>
                <a:gd name="T38" fmla="*/ 93 w 129"/>
                <a:gd name="T39" fmla="*/ 31 h 74"/>
                <a:gd name="T40" fmla="*/ 120 w 129"/>
                <a:gd name="T41" fmla="*/ 22 h 74"/>
                <a:gd name="T42" fmla="*/ 122 w 129"/>
                <a:gd name="T43" fmla="*/ 21 h 74"/>
                <a:gd name="T44" fmla="*/ 124 w 129"/>
                <a:gd name="T45" fmla="*/ 20 h 74"/>
                <a:gd name="T46" fmla="*/ 128 w 129"/>
                <a:gd name="T47" fmla="*/ 18 h 74"/>
                <a:gd name="T48" fmla="*/ 129 w 129"/>
                <a:gd name="T49" fmla="*/ 18 h 74"/>
                <a:gd name="T50" fmla="*/ 127 w 129"/>
                <a:gd name="T51" fmla="*/ 20 h 74"/>
                <a:gd name="T52" fmla="*/ 117 w 129"/>
                <a:gd name="T53" fmla="*/ 36 h 74"/>
                <a:gd name="T54" fmla="*/ 75 w 129"/>
                <a:gd name="T55" fmla="*/ 69 h 74"/>
                <a:gd name="T56" fmla="*/ 23 w 129"/>
                <a:gd name="T57" fmla="*/ 67 h 74"/>
                <a:gd name="T58" fmla="*/ 0 w 129"/>
                <a:gd name="T59" fmla="*/ 58 h 74"/>
                <a:gd name="T60" fmla="*/ 1 w 129"/>
                <a:gd name="T61" fmla="*/ 54 h 74"/>
                <a:gd name="T62" fmla="*/ 12 w 129"/>
                <a:gd name="T63" fmla="*/ 37 h 74"/>
                <a:gd name="T64" fmla="*/ 54 w 129"/>
                <a:gd name="T65"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74">
                  <a:moveTo>
                    <a:pt x="54" y="4"/>
                  </a:moveTo>
                  <a:cubicBezTo>
                    <a:pt x="72" y="0"/>
                    <a:pt x="90" y="1"/>
                    <a:pt x="107" y="6"/>
                  </a:cubicBezTo>
                  <a:cubicBezTo>
                    <a:pt x="113" y="9"/>
                    <a:pt x="119" y="12"/>
                    <a:pt x="125" y="14"/>
                  </a:cubicBezTo>
                  <a:cubicBezTo>
                    <a:pt x="126" y="14"/>
                    <a:pt x="128" y="16"/>
                    <a:pt x="129" y="16"/>
                  </a:cubicBezTo>
                  <a:cubicBezTo>
                    <a:pt x="129" y="16"/>
                    <a:pt x="129" y="16"/>
                    <a:pt x="129" y="16"/>
                  </a:cubicBezTo>
                  <a:cubicBezTo>
                    <a:pt x="129" y="16"/>
                    <a:pt x="128" y="17"/>
                    <a:pt x="127" y="17"/>
                  </a:cubicBezTo>
                  <a:cubicBezTo>
                    <a:pt x="126" y="17"/>
                    <a:pt x="125" y="17"/>
                    <a:pt x="123" y="18"/>
                  </a:cubicBezTo>
                  <a:cubicBezTo>
                    <a:pt x="123" y="18"/>
                    <a:pt x="122" y="18"/>
                    <a:pt x="121" y="18"/>
                  </a:cubicBezTo>
                  <a:cubicBezTo>
                    <a:pt x="120" y="18"/>
                    <a:pt x="119" y="19"/>
                    <a:pt x="118" y="19"/>
                  </a:cubicBezTo>
                  <a:cubicBezTo>
                    <a:pt x="111" y="21"/>
                    <a:pt x="101" y="25"/>
                    <a:pt x="92" y="28"/>
                  </a:cubicBezTo>
                  <a:cubicBezTo>
                    <a:pt x="82" y="31"/>
                    <a:pt x="72" y="34"/>
                    <a:pt x="65" y="36"/>
                  </a:cubicBezTo>
                  <a:cubicBezTo>
                    <a:pt x="64" y="36"/>
                    <a:pt x="63" y="37"/>
                    <a:pt x="62" y="37"/>
                  </a:cubicBezTo>
                  <a:cubicBezTo>
                    <a:pt x="61" y="37"/>
                    <a:pt x="60" y="38"/>
                    <a:pt x="60" y="38"/>
                  </a:cubicBezTo>
                  <a:cubicBezTo>
                    <a:pt x="58" y="39"/>
                    <a:pt x="57" y="39"/>
                    <a:pt x="56" y="40"/>
                  </a:cubicBezTo>
                  <a:cubicBezTo>
                    <a:pt x="54" y="41"/>
                    <a:pt x="53" y="42"/>
                    <a:pt x="53" y="42"/>
                  </a:cubicBezTo>
                  <a:cubicBezTo>
                    <a:pt x="53" y="42"/>
                    <a:pt x="54" y="41"/>
                    <a:pt x="56" y="41"/>
                  </a:cubicBezTo>
                  <a:cubicBezTo>
                    <a:pt x="58" y="41"/>
                    <a:pt x="59" y="41"/>
                    <a:pt x="61" y="41"/>
                  </a:cubicBezTo>
                  <a:cubicBezTo>
                    <a:pt x="61" y="40"/>
                    <a:pt x="62" y="40"/>
                    <a:pt x="63" y="40"/>
                  </a:cubicBezTo>
                  <a:cubicBezTo>
                    <a:pt x="64" y="40"/>
                    <a:pt x="65" y="40"/>
                    <a:pt x="66" y="39"/>
                  </a:cubicBezTo>
                  <a:cubicBezTo>
                    <a:pt x="73" y="37"/>
                    <a:pt x="83" y="34"/>
                    <a:pt x="93" y="31"/>
                  </a:cubicBezTo>
                  <a:cubicBezTo>
                    <a:pt x="102" y="28"/>
                    <a:pt x="112" y="25"/>
                    <a:pt x="120" y="22"/>
                  </a:cubicBezTo>
                  <a:cubicBezTo>
                    <a:pt x="120" y="22"/>
                    <a:pt x="121" y="22"/>
                    <a:pt x="122" y="21"/>
                  </a:cubicBezTo>
                  <a:cubicBezTo>
                    <a:pt x="123" y="21"/>
                    <a:pt x="124" y="20"/>
                    <a:pt x="124" y="20"/>
                  </a:cubicBezTo>
                  <a:cubicBezTo>
                    <a:pt x="126" y="19"/>
                    <a:pt x="127" y="19"/>
                    <a:pt x="128" y="18"/>
                  </a:cubicBezTo>
                  <a:cubicBezTo>
                    <a:pt x="128" y="18"/>
                    <a:pt x="128" y="18"/>
                    <a:pt x="129" y="18"/>
                  </a:cubicBezTo>
                  <a:cubicBezTo>
                    <a:pt x="128" y="19"/>
                    <a:pt x="128" y="20"/>
                    <a:pt x="127" y="20"/>
                  </a:cubicBezTo>
                  <a:cubicBezTo>
                    <a:pt x="124" y="25"/>
                    <a:pt x="121" y="31"/>
                    <a:pt x="117" y="36"/>
                  </a:cubicBezTo>
                  <a:cubicBezTo>
                    <a:pt x="106" y="50"/>
                    <a:pt x="92" y="63"/>
                    <a:pt x="75" y="69"/>
                  </a:cubicBezTo>
                  <a:cubicBezTo>
                    <a:pt x="58" y="74"/>
                    <a:pt x="39" y="72"/>
                    <a:pt x="23" y="67"/>
                  </a:cubicBezTo>
                  <a:cubicBezTo>
                    <a:pt x="18" y="65"/>
                    <a:pt x="5" y="62"/>
                    <a:pt x="0" y="58"/>
                  </a:cubicBezTo>
                  <a:cubicBezTo>
                    <a:pt x="0" y="57"/>
                    <a:pt x="0" y="55"/>
                    <a:pt x="1" y="54"/>
                  </a:cubicBezTo>
                  <a:cubicBezTo>
                    <a:pt x="5" y="49"/>
                    <a:pt x="8" y="43"/>
                    <a:pt x="12" y="37"/>
                  </a:cubicBezTo>
                  <a:cubicBezTo>
                    <a:pt x="23" y="23"/>
                    <a:pt x="37" y="11"/>
                    <a:pt x="54" y="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1" name="Freeform 21"/>
            <p:cNvSpPr>
              <a:spLocks/>
            </p:cNvSpPr>
            <p:nvPr/>
          </p:nvSpPr>
          <p:spPr bwMode="auto">
            <a:xfrm>
              <a:off x="9567979" y="5078367"/>
              <a:ext cx="206655" cy="322336"/>
            </a:xfrm>
            <a:custGeom>
              <a:avLst/>
              <a:gdLst>
                <a:gd name="T0" fmla="*/ 47 w 78"/>
                <a:gd name="T1" fmla="*/ 10 h 121"/>
                <a:gd name="T2" fmla="*/ 70 w 78"/>
                <a:gd name="T3" fmla="*/ 0 h 121"/>
                <a:gd name="T4" fmla="*/ 71 w 78"/>
                <a:gd name="T5" fmla="*/ 2 h 121"/>
                <a:gd name="T6" fmla="*/ 69 w 78"/>
                <a:gd name="T7" fmla="*/ 5 h 121"/>
                <a:gd name="T8" fmla="*/ 67 w 78"/>
                <a:gd name="T9" fmla="*/ 7 h 121"/>
                <a:gd name="T10" fmla="*/ 66 w 78"/>
                <a:gd name="T11" fmla="*/ 10 h 121"/>
                <a:gd name="T12" fmla="*/ 53 w 78"/>
                <a:gd name="T13" fmla="*/ 37 h 121"/>
                <a:gd name="T14" fmla="*/ 40 w 78"/>
                <a:gd name="T15" fmla="*/ 64 h 121"/>
                <a:gd name="T16" fmla="*/ 39 w 78"/>
                <a:gd name="T17" fmla="*/ 66 h 121"/>
                <a:gd name="T18" fmla="*/ 38 w 78"/>
                <a:gd name="T19" fmla="*/ 69 h 121"/>
                <a:gd name="T20" fmla="*/ 37 w 78"/>
                <a:gd name="T21" fmla="*/ 73 h 121"/>
                <a:gd name="T22" fmla="*/ 36 w 78"/>
                <a:gd name="T23" fmla="*/ 77 h 121"/>
                <a:gd name="T24" fmla="*/ 38 w 78"/>
                <a:gd name="T25" fmla="*/ 74 h 121"/>
                <a:gd name="T26" fmla="*/ 40 w 78"/>
                <a:gd name="T27" fmla="*/ 70 h 121"/>
                <a:gd name="T28" fmla="*/ 42 w 78"/>
                <a:gd name="T29" fmla="*/ 68 h 121"/>
                <a:gd name="T30" fmla="*/ 43 w 78"/>
                <a:gd name="T31" fmla="*/ 65 h 121"/>
                <a:gd name="T32" fmla="*/ 56 w 78"/>
                <a:gd name="T33" fmla="*/ 38 h 121"/>
                <a:gd name="T34" fmla="*/ 69 w 78"/>
                <a:gd name="T35" fmla="*/ 11 h 121"/>
                <a:gd name="T36" fmla="*/ 70 w 78"/>
                <a:gd name="T37" fmla="*/ 8 h 121"/>
                <a:gd name="T38" fmla="*/ 71 w 78"/>
                <a:gd name="T39" fmla="*/ 6 h 121"/>
                <a:gd name="T40" fmla="*/ 71 w 78"/>
                <a:gd name="T41" fmla="*/ 4 h 121"/>
                <a:gd name="T42" fmla="*/ 72 w 78"/>
                <a:gd name="T43" fmla="*/ 5 h 121"/>
                <a:gd name="T44" fmla="*/ 76 w 78"/>
                <a:gd name="T45" fmla="*/ 23 h 121"/>
                <a:gd name="T46" fmla="*/ 69 w 78"/>
                <a:gd name="T47" fmla="*/ 77 h 121"/>
                <a:gd name="T48" fmla="*/ 29 w 78"/>
                <a:gd name="T49" fmla="*/ 113 h 121"/>
                <a:gd name="T50" fmla="*/ 13 w 78"/>
                <a:gd name="T51" fmla="*/ 120 h 121"/>
                <a:gd name="T52" fmla="*/ 8 w 78"/>
                <a:gd name="T53" fmla="*/ 121 h 121"/>
                <a:gd name="T54" fmla="*/ 6 w 78"/>
                <a:gd name="T55" fmla="*/ 116 h 121"/>
                <a:gd name="T56" fmla="*/ 2 w 78"/>
                <a:gd name="T57" fmla="*/ 99 h 121"/>
                <a:gd name="T58" fmla="*/ 9 w 78"/>
                <a:gd name="T59" fmla="*/ 46 h 121"/>
                <a:gd name="T60" fmla="*/ 47 w 78"/>
                <a:gd name="T61"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21">
                  <a:moveTo>
                    <a:pt x="47" y="10"/>
                  </a:moveTo>
                  <a:cubicBezTo>
                    <a:pt x="52" y="8"/>
                    <a:pt x="63" y="1"/>
                    <a:pt x="70" y="0"/>
                  </a:cubicBezTo>
                  <a:cubicBezTo>
                    <a:pt x="70" y="1"/>
                    <a:pt x="70" y="1"/>
                    <a:pt x="71" y="2"/>
                  </a:cubicBezTo>
                  <a:cubicBezTo>
                    <a:pt x="70" y="2"/>
                    <a:pt x="69" y="4"/>
                    <a:pt x="69" y="5"/>
                  </a:cubicBezTo>
                  <a:cubicBezTo>
                    <a:pt x="68" y="5"/>
                    <a:pt x="68" y="6"/>
                    <a:pt x="67" y="7"/>
                  </a:cubicBezTo>
                  <a:cubicBezTo>
                    <a:pt x="67" y="8"/>
                    <a:pt x="66" y="9"/>
                    <a:pt x="66" y="10"/>
                  </a:cubicBezTo>
                  <a:cubicBezTo>
                    <a:pt x="62" y="17"/>
                    <a:pt x="58" y="27"/>
                    <a:pt x="53" y="37"/>
                  </a:cubicBezTo>
                  <a:cubicBezTo>
                    <a:pt x="48" y="47"/>
                    <a:pt x="44" y="56"/>
                    <a:pt x="40" y="64"/>
                  </a:cubicBezTo>
                  <a:cubicBezTo>
                    <a:pt x="40" y="65"/>
                    <a:pt x="39" y="66"/>
                    <a:pt x="39" y="66"/>
                  </a:cubicBezTo>
                  <a:cubicBezTo>
                    <a:pt x="38" y="67"/>
                    <a:pt x="38" y="68"/>
                    <a:pt x="38" y="69"/>
                  </a:cubicBezTo>
                  <a:cubicBezTo>
                    <a:pt x="37" y="71"/>
                    <a:pt x="37" y="72"/>
                    <a:pt x="37" y="73"/>
                  </a:cubicBezTo>
                  <a:cubicBezTo>
                    <a:pt x="36" y="75"/>
                    <a:pt x="36" y="77"/>
                    <a:pt x="36" y="77"/>
                  </a:cubicBezTo>
                  <a:cubicBezTo>
                    <a:pt x="36" y="77"/>
                    <a:pt x="36" y="76"/>
                    <a:pt x="38" y="74"/>
                  </a:cubicBezTo>
                  <a:cubicBezTo>
                    <a:pt x="38" y="73"/>
                    <a:pt x="39" y="71"/>
                    <a:pt x="40" y="70"/>
                  </a:cubicBezTo>
                  <a:cubicBezTo>
                    <a:pt x="41" y="69"/>
                    <a:pt x="41" y="69"/>
                    <a:pt x="42" y="68"/>
                  </a:cubicBezTo>
                  <a:cubicBezTo>
                    <a:pt x="42" y="67"/>
                    <a:pt x="43" y="66"/>
                    <a:pt x="43" y="65"/>
                  </a:cubicBezTo>
                  <a:cubicBezTo>
                    <a:pt x="47" y="58"/>
                    <a:pt x="51" y="48"/>
                    <a:pt x="56" y="38"/>
                  </a:cubicBezTo>
                  <a:cubicBezTo>
                    <a:pt x="61" y="28"/>
                    <a:pt x="65" y="18"/>
                    <a:pt x="69" y="11"/>
                  </a:cubicBezTo>
                  <a:cubicBezTo>
                    <a:pt x="69" y="10"/>
                    <a:pt x="70" y="9"/>
                    <a:pt x="70" y="8"/>
                  </a:cubicBezTo>
                  <a:cubicBezTo>
                    <a:pt x="70" y="8"/>
                    <a:pt x="71" y="7"/>
                    <a:pt x="71" y="6"/>
                  </a:cubicBezTo>
                  <a:cubicBezTo>
                    <a:pt x="71" y="5"/>
                    <a:pt x="71" y="4"/>
                    <a:pt x="71" y="4"/>
                  </a:cubicBezTo>
                  <a:cubicBezTo>
                    <a:pt x="72" y="4"/>
                    <a:pt x="72" y="5"/>
                    <a:pt x="72" y="5"/>
                  </a:cubicBezTo>
                  <a:cubicBezTo>
                    <a:pt x="72" y="11"/>
                    <a:pt x="75" y="17"/>
                    <a:pt x="76" y="23"/>
                  </a:cubicBezTo>
                  <a:cubicBezTo>
                    <a:pt x="78" y="42"/>
                    <a:pt x="77" y="60"/>
                    <a:pt x="69" y="77"/>
                  </a:cubicBezTo>
                  <a:cubicBezTo>
                    <a:pt x="60" y="93"/>
                    <a:pt x="45" y="105"/>
                    <a:pt x="29" y="113"/>
                  </a:cubicBezTo>
                  <a:cubicBezTo>
                    <a:pt x="24" y="116"/>
                    <a:pt x="18" y="118"/>
                    <a:pt x="13" y="120"/>
                  </a:cubicBezTo>
                  <a:cubicBezTo>
                    <a:pt x="12" y="120"/>
                    <a:pt x="9" y="121"/>
                    <a:pt x="8" y="121"/>
                  </a:cubicBezTo>
                  <a:cubicBezTo>
                    <a:pt x="7" y="120"/>
                    <a:pt x="6" y="117"/>
                    <a:pt x="6" y="116"/>
                  </a:cubicBezTo>
                  <a:cubicBezTo>
                    <a:pt x="4" y="111"/>
                    <a:pt x="3" y="105"/>
                    <a:pt x="2" y="99"/>
                  </a:cubicBezTo>
                  <a:cubicBezTo>
                    <a:pt x="0" y="81"/>
                    <a:pt x="1" y="62"/>
                    <a:pt x="9" y="46"/>
                  </a:cubicBezTo>
                  <a:cubicBezTo>
                    <a:pt x="17" y="30"/>
                    <a:pt x="32" y="18"/>
                    <a:pt x="47" y="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2" name="Freeform 22"/>
            <p:cNvSpPr>
              <a:spLocks/>
            </p:cNvSpPr>
            <p:nvPr/>
          </p:nvSpPr>
          <p:spPr bwMode="auto">
            <a:xfrm>
              <a:off x="9934117" y="4877328"/>
              <a:ext cx="321213" cy="210024"/>
            </a:xfrm>
            <a:custGeom>
              <a:avLst/>
              <a:gdLst>
                <a:gd name="T0" fmla="*/ 121 w 121"/>
                <a:gd name="T1" fmla="*/ 9 h 79"/>
                <a:gd name="T2" fmla="*/ 116 w 121"/>
                <a:gd name="T3" fmla="*/ 7 h 79"/>
                <a:gd name="T4" fmla="*/ 98 w 121"/>
                <a:gd name="T5" fmla="*/ 3 h 79"/>
                <a:gd name="T6" fmla="*/ 44 w 121"/>
                <a:gd name="T7" fmla="*/ 10 h 79"/>
                <a:gd name="T8" fmla="*/ 8 w 121"/>
                <a:gd name="T9" fmla="*/ 50 h 79"/>
                <a:gd name="T10" fmla="*/ 1 w 121"/>
                <a:gd name="T11" fmla="*/ 66 h 79"/>
                <a:gd name="T12" fmla="*/ 0 w 121"/>
                <a:gd name="T13" fmla="*/ 70 h 79"/>
                <a:gd name="T14" fmla="*/ 1 w 121"/>
                <a:gd name="T15" fmla="*/ 69 h 79"/>
                <a:gd name="T16" fmla="*/ 3 w 121"/>
                <a:gd name="T17" fmla="*/ 68 h 79"/>
                <a:gd name="T18" fmla="*/ 6 w 121"/>
                <a:gd name="T19" fmla="*/ 66 h 79"/>
                <a:gd name="T20" fmla="*/ 32 w 121"/>
                <a:gd name="T21" fmla="*/ 51 h 79"/>
                <a:gd name="T22" fmla="*/ 58 w 121"/>
                <a:gd name="T23" fmla="*/ 37 h 79"/>
                <a:gd name="T24" fmla="*/ 61 w 121"/>
                <a:gd name="T25" fmla="*/ 35 h 79"/>
                <a:gd name="T26" fmla="*/ 63 w 121"/>
                <a:gd name="T27" fmla="*/ 34 h 79"/>
                <a:gd name="T28" fmla="*/ 67 w 121"/>
                <a:gd name="T29" fmla="*/ 33 h 79"/>
                <a:gd name="T30" fmla="*/ 71 w 121"/>
                <a:gd name="T31" fmla="*/ 31 h 79"/>
                <a:gd name="T32" fmla="*/ 68 w 121"/>
                <a:gd name="T33" fmla="*/ 34 h 79"/>
                <a:gd name="T34" fmla="*/ 64 w 121"/>
                <a:gd name="T35" fmla="*/ 37 h 79"/>
                <a:gd name="T36" fmla="*/ 62 w 121"/>
                <a:gd name="T37" fmla="*/ 38 h 79"/>
                <a:gd name="T38" fmla="*/ 60 w 121"/>
                <a:gd name="T39" fmla="*/ 40 h 79"/>
                <a:gd name="T40" fmla="*/ 34 w 121"/>
                <a:gd name="T41" fmla="*/ 54 h 79"/>
                <a:gd name="T42" fmla="*/ 8 w 121"/>
                <a:gd name="T43" fmla="*/ 69 h 79"/>
                <a:gd name="T44" fmla="*/ 5 w 121"/>
                <a:gd name="T45" fmla="*/ 71 h 79"/>
                <a:gd name="T46" fmla="*/ 3 w 121"/>
                <a:gd name="T47" fmla="*/ 72 h 79"/>
                <a:gd name="T48" fmla="*/ 2 w 121"/>
                <a:gd name="T49" fmla="*/ 72 h 79"/>
                <a:gd name="T50" fmla="*/ 5 w 121"/>
                <a:gd name="T51" fmla="*/ 73 h 79"/>
                <a:gd name="T52" fmla="*/ 22 w 121"/>
                <a:gd name="T53" fmla="*/ 76 h 79"/>
                <a:gd name="T54" fmla="*/ 75 w 121"/>
                <a:gd name="T55" fmla="*/ 70 h 79"/>
                <a:gd name="T56" fmla="*/ 111 w 121"/>
                <a:gd name="T57" fmla="*/ 31 h 79"/>
                <a:gd name="T58" fmla="*/ 121 w 121"/>
                <a:gd name="T59"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79">
                  <a:moveTo>
                    <a:pt x="121" y="9"/>
                  </a:moveTo>
                  <a:cubicBezTo>
                    <a:pt x="120" y="9"/>
                    <a:pt x="119" y="7"/>
                    <a:pt x="116" y="7"/>
                  </a:cubicBezTo>
                  <a:cubicBezTo>
                    <a:pt x="110" y="6"/>
                    <a:pt x="104" y="4"/>
                    <a:pt x="98" y="3"/>
                  </a:cubicBezTo>
                  <a:cubicBezTo>
                    <a:pt x="79" y="0"/>
                    <a:pt x="61" y="2"/>
                    <a:pt x="44" y="10"/>
                  </a:cubicBezTo>
                  <a:cubicBezTo>
                    <a:pt x="28" y="19"/>
                    <a:pt x="16" y="33"/>
                    <a:pt x="8" y="50"/>
                  </a:cubicBezTo>
                  <a:cubicBezTo>
                    <a:pt x="5" y="55"/>
                    <a:pt x="3" y="61"/>
                    <a:pt x="1" y="66"/>
                  </a:cubicBezTo>
                  <a:cubicBezTo>
                    <a:pt x="1" y="67"/>
                    <a:pt x="1" y="69"/>
                    <a:pt x="0" y="70"/>
                  </a:cubicBezTo>
                  <a:cubicBezTo>
                    <a:pt x="0" y="70"/>
                    <a:pt x="1" y="70"/>
                    <a:pt x="1" y="69"/>
                  </a:cubicBezTo>
                  <a:cubicBezTo>
                    <a:pt x="2" y="69"/>
                    <a:pt x="3" y="68"/>
                    <a:pt x="3" y="68"/>
                  </a:cubicBezTo>
                  <a:cubicBezTo>
                    <a:pt x="4" y="67"/>
                    <a:pt x="5" y="67"/>
                    <a:pt x="6" y="66"/>
                  </a:cubicBezTo>
                  <a:cubicBezTo>
                    <a:pt x="13" y="62"/>
                    <a:pt x="22" y="57"/>
                    <a:pt x="32" y="51"/>
                  </a:cubicBezTo>
                  <a:cubicBezTo>
                    <a:pt x="41" y="46"/>
                    <a:pt x="51" y="41"/>
                    <a:pt x="58" y="37"/>
                  </a:cubicBezTo>
                  <a:cubicBezTo>
                    <a:pt x="59" y="36"/>
                    <a:pt x="60" y="36"/>
                    <a:pt x="61" y="35"/>
                  </a:cubicBezTo>
                  <a:cubicBezTo>
                    <a:pt x="61" y="35"/>
                    <a:pt x="62" y="35"/>
                    <a:pt x="63" y="34"/>
                  </a:cubicBezTo>
                  <a:cubicBezTo>
                    <a:pt x="65" y="34"/>
                    <a:pt x="66" y="33"/>
                    <a:pt x="67" y="33"/>
                  </a:cubicBezTo>
                  <a:cubicBezTo>
                    <a:pt x="69" y="32"/>
                    <a:pt x="71" y="31"/>
                    <a:pt x="71" y="31"/>
                  </a:cubicBezTo>
                  <a:cubicBezTo>
                    <a:pt x="71" y="31"/>
                    <a:pt x="70" y="32"/>
                    <a:pt x="68" y="34"/>
                  </a:cubicBezTo>
                  <a:cubicBezTo>
                    <a:pt x="67" y="35"/>
                    <a:pt x="66" y="35"/>
                    <a:pt x="64" y="37"/>
                  </a:cubicBezTo>
                  <a:cubicBezTo>
                    <a:pt x="64" y="37"/>
                    <a:pt x="63" y="38"/>
                    <a:pt x="62" y="38"/>
                  </a:cubicBezTo>
                  <a:cubicBezTo>
                    <a:pt x="62" y="39"/>
                    <a:pt x="61" y="39"/>
                    <a:pt x="60" y="40"/>
                  </a:cubicBezTo>
                  <a:cubicBezTo>
                    <a:pt x="53" y="44"/>
                    <a:pt x="43" y="49"/>
                    <a:pt x="34" y="54"/>
                  </a:cubicBezTo>
                  <a:cubicBezTo>
                    <a:pt x="24" y="60"/>
                    <a:pt x="15" y="65"/>
                    <a:pt x="8" y="69"/>
                  </a:cubicBezTo>
                  <a:cubicBezTo>
                    <a:pt x="7" y="70"/>
                    <a:pt x="6" y="70"/>
                    <a:pt x="5" y="71"/>
                  </a:cubicBezTo>
                  <a:cubicBezTo>
                    <a:pt x="4" y="71"/>
                    <a:pt x="3" y="71"/>
                    <a:pt x="3" y="72"/>
                  </a:cubicBezTo>
                  <a:cubicBezTo>
                    <a:pt x="2" y="72"/>
                    <a:pt x="2" y="72"/>
                    <a:pt x="2" y="72"/>
                  </a:cubicBezTo>
                  <a:cubicBezTo>
                    <a:pt x="3" y="72"/>
                    <a:pt x="4" y="73"/>
                    <a:pt x="5" y="73"/>
                  </a:cubicBezTo>
                  <a:cubicBezTo>
                    <a:pt x="10" y="74"/>
                    <a:pt x="16" y="76"/>
                    <a:pt x="22" y="76"/>
                  </a:cubicBezTo>
                  <a:cubicBezTo>
                    <a:pt x="40" y="79"/>
                    <a:pt x="59" y="78"/>
                    <a:pt x="75" y="70"/>
                  </a:cubicBezTo>
                  <a:cubicBezTo>
                    <a:pt x="91" y="62"/>
                    <a:pt x="103" y="47"/>
                    <a:pt x="111" y="31"/>
                  </a:cubicBezTo>
                  <a:cubicBezTo>
                    <a:pt x="113" y="27"/>
                    <a:pt x="120" y="16"/>
                    <a:pt x="121" y="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3" name="Freeform 23"/>
            <p:cNvSpPr>
              <a:spLocks/>
            </p:cNvSpPr>
            <p:nvPr/>
          </p:nvSpPr>
          <p:spPr bwMode="auto">
            <a:xfrm>
              <a:off x="10074507" y="5089598"/>
              <a:ext cx="342552" cy="198793"/>
            </a:xfrm>
            <a:custGeom>
              <a:avLst/>
              <a:gdLst>
                <a:gd name="T0" fmla="*/ 74 w 129"/>
                <a:gd name="T1" fmla="*/ 5 h 75"/>
                <a:gd name="T2" fmla="*/ 22 w 129"/>
                <a:gd name="T3" fmla="*/ 7 h 75"/>
                <a:gd name="T4" fmla="*/ 4 w 129"/>
                <a:gd name="T5" fmla="*/ 15 h 75"/>
                <a:gd name="T6" fmla="*/ 0 w 129"/>
                <a:gd name="T7" fmla="*/ 17 h 75"/>
                <a:gd name="T8" fmla="*/ 0 w 129"/>
                <a:gd name="T9" fmla="*/ 17 h 75"/>
                <a:gd name="T10" fmla="*/ 1 w 129"/>
                <a:gd name="T11" fmla="*/ 17 h 75"/>
                <a:gd name="T12" fmla="*/ 5 w 129"/>
                <a:gd name="T13" fmla="*/ 18 h 75"/>
                <a:gd name="T14" fmla="*/ 8 w 129"/>
                <a:gd name="T15" fmla="*/ 19 h 75"/>
                <a:gd name="T16" fmla="*/ 10 w 129"/>
                <a:gd name="T17" fmla="*/ 20 h 75"/>
                <a:gd name="T18" fmla="*/ 37 w 129"/>
                <a:gd name="T19" fmla="*/ 28 h 75"/>
                <a:gd name="T20" fmla="*/ 64 w 129"/>
                <a:gd name="T21" fmla="*/ 37 h 75"/>
                <a:gd name="T22" fmla="*/ 67 w 129"/>
                <a:gd name="T23" fmla="*/ 38 h 75"/>
                <a:gd name="T24" fmla="*/ 69 w 129"/>
                <a:gd name="T25" fmla="*/ 39 h 75"/>
                <a:gd name="T26" fmla="*/ 73 w 129"/>
                <a:gd name="T27" fmla="*/ 41 h 75"/>
                <a:gd name="T28" fmla="*/ 76 w 129"/>
                <a:gd name="T29" fmla="*/ 42 h 75"/>
                <a:gd name="T30" fmla="*/ 72 w 129"/>
                <a:gd name="T31" fmla="*/ 42 h 75"/>
                <a:gd name="T32" fmla="*/ 68 w 129"/>
                <a:gd name="T33" fmla="*/ 41 h 75"/>
                <a:gd name="T34" fmla="*/ 66 w 129"/>
                <a:gd name="T35" fmla="*/ 41 h 75"/>
                <a:gd name="T36" fmla="*/ 63 w 129"/>
                <a:gd name="T37" fmla="*/ 40 h 75"/>
                <a:gd name="T38" fmla="*/ 36 w 129"/>
                <a:gd name="T39" fmla="*/ 32 h 75"/>
                <a:gd name="T40" fmla="*/ 9 w 129"/>
                <a:gd name="T41" fmla="*/ 23 h 75"/>
                <a:gd name="T42" fmla="*/ 7 w 129"/>
                <a:gd name="T43" fmla="*/ 22 h 75"/>
                <a:gd name="T44" fmla="*/ 5 w 129"/>
                <a:gd name="T45" fmla="*/ 21 h 75"/>
                <a:gd name="T46" fmla="*/ 1 w 129"/>
                <a:gd name="T47" fmla="*/ 19 h 75"/>
                <a:gd name="T48" fmla="*/ 0 w 129"/>
                <a:gd name="T49" fmla="*/ 18 h 75"/>
                <a:gd name="T50" fmla="*/ 2 w 129"/>
                <a:gd name="T51" fmla="*/ 21 h 75"/>
                <a:gd name="T52" fmla="*/ 12 w 129"/>
                <a:gd name="T53" fmla="*/ 36 h 75"/>
                <a:gd name="T54" fmla="*/ 54 w 129"/>
                <a:gd name="T55" fmla="*/ 69 h 75"/>
                <a:gd name="T56" fmla="*/ 106 w 129"/>
                <a:gd name="T57" fmla="*/ 67 h 75"/>
                <a:gd name="T58" fmla="*/ 129 w 129"/>
                <a:gd name="T59" fmla="*/ 58 h 75"/>
                <a:gd name="T60" fmla="*/ 128 w 129"/>
                <a:gd name="T61" fmla="*/ 55 h 75"/>
                <a:gd name="T62" fmla="*/ 117 w 129"/>
                <a:gd name="T63" fmla="*/ 38 h 75"/>
                <a:gd name="T64" fmla="*/ 74 w 129"/>
                <a:gd name="T65"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75">
                  <a:moveTo>
                    <a:pt x="74" y="5"/>
                  </a:moveTo>
                  <a:cubicBezTo>
                    <a:pt x="57" y="0"/>
                    <a:pt x="39" y="2"/>
                    <a:pt x="22" y="7"/>
                  </a:cubicBezTo>
                  <a:cubicBezTo>
                    <a:pt x="16" y="9"/>
                    <a:pt x="10" y="12"/>
                    <a:pt x="4" y="15"/>
                  </a:cubicBezTo>
                  <a:cubicBezTo>
                    <a:pt x="3" y="15"/>
                    <a:pt x="1" y="16"/>
                    <a:pt x="0" y="17"/>
                  </a:cubicBezTo>
                  <a:cubicBezTo>
                    <a:pt x="0" y="17"/>
                    <a:pt x="0" y="17"/>
                    <a:pt x="0" y="17"/>
                  </a:cubicBezTo>
                  <a:cubicBezTo>
                    <a:pt x="0" y="17"/>
                    <a:pt x="1" y="17"/>
                    <a:pt x="1" y="17"/>
                  </a:cubicBezTo>
                  <a:cubicBezTo>
                    <a:pt x="3" y="18"/>
                    <a:pt x="4" y="18"/>
                    <a:pt x="5" y="18"/>
                  </a:cubicBezTo>
                  <a:cubicBezTo>
                    <a:pt x="6" y="18"/>
                    <a:pt x="7" y="19"/>
                    <a:pt x="8" y="19"/>
                  </a:cubicBezTo>
                  <a:cubicBezTo>
                    <a:pt x="9" y="19"/>
                    <a:pt x="10" y="19"/>
                    <a:pt x="10" y="20"/>
                  </a:cubicBezTo>
                  <a:cubicBezTo>
                    <a:pt x="18" y="22"/>
                    <a:pt x="28" y="25"/>
                    <a:pt x="37" y="28"/>
                  </a:cubicBezTo>
                  <a:cubicBezTo>
                    <a:pt x="47" y="32"/>
                    <a:pt x="57" y="35"/>
                    <a:pt x="64" y="37"/>
                  </a:cubicBezTo>
                  <a:cubicBezTo>
                    <a:pt x="65" y="37"/>
                    <a:pt x="66" y="37"/>
                    <a:pt x="67" y="38"/>
                  </a:cubicBezTo>
                  <a:cubicBezTo>
                    <a:pt x="68" y="38"/>
                    <a:pt x="68" y="39"/>
                    <a:pt x="69" y="39"/>
                  </a:cubicBezTo>
                  <a:cubicBezTo>
                    <a:pt x="71" y="40"/>
                    <a:pt x="72" y="40"/>
                    <a:pt x="73" y="41"/>
                  </a:cubicBezTo>
                  <a:cubicBezTo>
                    <a:pt x="75" y="42"/>
                    <a:pt x="76" y="42"/>
                    <a:pt x="76" y="42"/>
                  </a:cubicBezTo>
                  <a:cubicBezTo>
                    <a:pt x="76" y="42"/>
                    <a:pt x="75" y="42"/>
                    <a:pt x="72" y="42"/>
                  </a:cubicBezTo>
                  <a:cubicBezTo>
                    <a:pt x="71" y="42"/>
                    <a:pt x="70" y="42"/>
                    <a:pt x="68" y="41"/>
                  </a:cubicBezTo>
                  <a:cubicBezTo>
                    <a:pt x="68" y="41"/>
                    <a:pt x="67" y="41"/>
                    <a:pt x="66" y="41"/>
                  </a:cubicBezTo>
                  <a:cubicBezTo>
                    <a:pt x="65" y="41"/>
                    <a:pt x="64" y="40"/>
                    <a:pt x="63" y="40"/>
                  </a:cubicBezTo>
                  <a:cubicBezTo>
                    <a:pt x="56" y="38"/>
                    <a:pt x="46" y="35"/>
                    <a:pt x="36" y="32"/>
                  </a:cubicBezTo>
                  <a:cubicBezTo>
                    <a:pt x="26" y="29"/>
                    <a:pt x="17" y="25"/>
                    <a:pt x="9" y="23"/>
                  </a:cubicBezTo>
                  <a:cubicBezTo>
                    <a:pt x="8" y="23"/>
                    <a:pt x="8" y="22"/>
                    <a:pt x="7" y="22"/>
                  </a:cubicBezTo>
                  <a:cubicBezTo>
                    <a:pt x="6" y="22"/>
                    <a:pt x="5" y="21"/>
                    <a:pt x="5" y="21"/>
                  </a:cubicBezTo>
                  <a:cubicBezTo>
                    <a:pt x="3" y="20"/>
                    <a:pt x="2" y="19"/>
                    <a:pt x="1" y="19"/>
                  </a:cubicBezTo>
                  <a:cubicBezTo>
                    <a:pt x="1" y="19"/>
                    <a:pt x="1" y="18"/>
                    <a:pt x="0" y="18"/>
                  </a:cubicBezTo>
                  <a:cubicBezTo>
                    <a:pt x="1" y="19"/>
                    <a:pt x="1" y="21"/>
                    <a:pt x="2" y="21"/>
                  </a:cubicBezTo>
                  <a:cubicBezTo>
                    <a:pt x="5" y="26"/>
                    <a:pt x="8" y="32"/>
                    <a:pt x="12" y="36"/>
                  </a:cubicBezTo>
                  <a:cubicBezTo>
                    <a:pt x="22" y="51"/>
                    <a:pt x="37" y="64"/>
                    <a:pt x="54" y="69"/>
                  </a:cubicBezTo>
                  <a:cubicBezTo>
                    <a:pt x="71" y="75"/>
                    <a:pt x="90" y="73"/>
                    <a:pt x="106" y="67"/>
                  </a:cubicBezTo>
                  <a:cubicBezTo>
                    <a:pt x="111" y="66"/>
                    <a:pt x="124" y="63"/>
                    <a:pt x="129" y="58"/>
                  </a:cubicBezTo>
                  <a:cubicBezTo>
                    <a:pt x="129" y="58"/>
                    <a:pt x="129" y="56"/>
                    <a:pt x="128" y="55"/>
                  </a:cubicBezTo>
                  <a:cubicBezTo>
                    <a:pt x="124" y="50"/>
                    <a:pt x="121" y="43"/>
                    <a:pt x="117" y="38"/>
                  </a:cubicBezTo>
                  <a:cubicBezTo>
                    <a:pt x="106" y="23"/>
                    <a:pt x="92" y="11"/>
                    <a:pt x="74" y="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4" name="Freeform 24"/>
            <p:cNvSpPr>
              <a:spLocks/>
            </p:cNvSpPr>
            <p:nvPr/>
          </p:nvSpPr>
          <p:spPr bwMode="auto">
            <a:xfrm>
              <a:off x="9897054" y="5116553"/>
              <a:ext cx="206655" cy="321213"/>
            </a:xfrm>
            <a:custGeom>
              <a:avLst/>
              <a:gdLst>
                <a:gd name="T0" fmla="*/ 30 w 78"/>
                <a:gd name="T1" fmla="*/ 10 h 121"/>
                <a:gd name="T2" fmla="*/ 8 w 78"/>
                <a:gd name="T3" fmla="*/ 0 h 121"/>
                <a:gd name="T4" fmla="*/ 7 w 78"/>
                <a:gd name="T5" fmla="*/ 1 h 121"/>
                <a:gd name="T6" fmla="*/ 9 w 78"/>
                <a:gd name="T7" fmla="*/ 5 h 121"/>
                <a:gd name="T8" fmla="*/ 11 w 78"/>
                <a:gd name="T9" fmla="*/ 7 h 121"/>
                <a:gd name="T10" fmla="*/ 12 w 78"/>
                <a:gd name="T11" fmla="*/ 9 h 121"/>
                <a:gd name="T12" fmla="*/ 25 w 78"/>
                <a:gd name="T13" fmla="*/ 37 h 121"/>
                <a:gd name="T14" fmla="*/ 38 w 78"/>
                <a:gd name="T15" fmla="*/ 64 h 121"/>
                <a:gd name="T16" fmla="*/ 39 w 78"/>
                <a:gd name="T17" fmla="*/ 66 h 121"/>
                <a:gd name="T18" fmla="*/ 40 w 78"/>
                <a:gd name="T19" fmla="*/ 69 h 121"/>
                <a:gd name="T20" fmla="*/ 41 w 78"/>
                <a:gd name="T21" fmla="*/ 73 h 121"/>
                <a:gd name="T22" fmla="*/ 42 w 78"/>
                <a:gd name="T23" fmla="*/ 77 h 121"/>
                <a:gd name="T24" fmla="*/ 40 w 78"/>
                <a:gd name="T25" fmla="*/ 73 h 121"/>
                <a:gd name="T26" fmla="*/ 38 w 78"/>
                <a:gd name="T27" fmla="*/ 70 h 121"/>
                <a:gd name="T28" fmla="*/ 36 w 78"/>
                <a:gd name="T29" fmla="*/ 68 h 121"/>
                <a:gd name="T30" fmla="*/ 35 w 78"/>
                <a:gd name="T31" fmla="*/ 65 h 121"/>
                <a:gd name="T32" fmla="*/ 22 w 78"/>
                <a:gd name="T33" fmla="*/ 38 h 121"/>
                <a:gd name="T34" fmla="*/ 9 w 78"/>
                <a:gd name="T35" fmla="*/ 11 h 121"/>
                <a:gd name="T36" fmla="*/ 8 w 78"/>
                <a:gd name="T37" fmla="*/ 8 h 121"/>
                <a:gd name="T38" fmla="*/ 7 w 78"/>
                <a:gd name="T39" fmla="*/ 6 h 121"/>
                <a:gd name="T40" fmla="*/ 6 w 78"/>
                <a:gd name="T41" fmla="*/ 4 h 121"/>
                <a:gd name="T42" fmla="*/ 6 w 78"/>
                <a:gd name="T43" fmla="*/ 5 h 121"/>
                <a:gd name="T44" fmla="*/ 2 w 78"/>
                <a:gd name="T45" fmla="*/ 23 h 121"/>
                <a:gd name="T46" fmla="*/ 9 w 78"/>
                <a:gd name="T47" fmla="*/ 77 h 121"/>
                <a:gd name="T48" fmla="*/ 49 w 78"/>
                <a:gd name="T49" fmla="*/ 113 h 121"/>
                <a:gd name="T50" fmla="*/ 65 w 78"/>
                <a:gd name="T51" fmla="*/ 120 h 121"/>
                <a:gd name="T52" fmla="*/ 70 w 78"/>
                <a:gd name="T53" fmla="*/ 121 h 121"/>
                <a:gd name="T54" fmla="*/ 72 w 78"/>
                <a:gd name="T55" fmla="*/ 116 h 121"/>
                <a:gd name="T56" fmla="*/ 76 w 78"/>
                <a:gd name="T57" fmla="*/ 99 h 121"/>
                <a:gd name="T58" fmla="*/ 69 w 78"/>
                <a:gd name="T59" fmla="*/ 45 h 121"/>
                <a:gd name="T60" fmla="*/ 30 w 78"/>
                <a:gd name="T61"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21">
                  <a:moveTo>
                    <a:pt x="30" y="10"/>
                  </a:moveTo>
                  <a:cubicBezTo>
                    <a:pt x="26" y="8"/>
                    <a:pt x="15" y="1"/>
                    <a:pt x="8" y="0"/>
                  </a:cubicBezTo>
                  <a:cubicBezTo>
                    <a:pt x="8" y="0"/>
                    <a:pt x="8" y="1"/>
                    <a:pt x="7" y="1"/>
                  </a:cubicBezTo>
                  <a:cubicBezTo>
                    <a:pt x="8" y="2"/>
                    <a:pt x="9" y="3"/>
                    <a:pt x="9" y="5"/>
                  </a:cubicBezTo>
                  <a:cubicBezTo>
                    <a:pt x="10" y="5"/>
                    <a:pt x="10" y="6"/>
                    <a:pt x="11" y="7"/>
                  </a:cubicBezTo>
                  <a:cubicBezTo>
                    <a:pt x="11" y="8"/>
                    <a:pt x="12" y="9"/>
                    <a:pt x="12" y="9"/>
                  </a:cubicBezTo>
                  <a:cubicBezTo>
                    <a:pt x="16" y="17"/>
                    <a:pt x="20" y="27"/>
                    <a:pt x="25" y="37"/>
                  </a:cubicBezTo>
                  <a:cubicBezTo>
                    <a:pt x="30" y="46"/>
                    <a:pt x="34" y="56"/>
                    <a:pt x="38" y="64"/>
                  </a:cubicBezTo>
                  <a:cubicBezTo>
                    <a:pt x="38" y="64"/>
                    <a:pt x="39" y="65"/>
                    <a:pt x="39" y="66"/>
                  </a:cubicBezTo>
                  <a:cubicBezTo>
                    <a:pt x="39" y="67"/>
                    <a:pt x="40" y="68"/>
                    <a:pt x="40" y="69"/>
                  </a:cubicBezTo>
                  <a:cubicBezTo>
                    <a:pt x="40" y="70"/>
                    <a:pt x="41" y="72"/>
                    <a:pt x="41" y="73"/>
                  </a:cubicBezTo>
                  <a:cubicBezTo>
                    <a:pt x="42" y="75"/>
                    <a:pt x="42" y="77"/>
                    <a:pt x="42" y="77"/>
                  </a:cubicBezTo>
                  <a:cubicBezTo>
                    <a:pt x="42" y="77"/>
                    <a:pt x="41" y="75"/>
                    <a:pt x="40" y="73"/>
                  </a:cubicBezTo>
                  <a:cubicBezTo>
                    <a:pt x="39" y="72"/>
                    <a:pt x="39" y="71"/>
                    <a:pt x="38" y="70"/>
                  </a:cubicBezTo>
                  <a:cubicBezTo>
                    <a:pt x="37" y="69"/>
                    <a:pt x="37" y="68"/>
                    <a:pt x="36" y="68"/>
                  </a:cubicBezTo>
                  <a:cubicBezTo>
                    <a:pt x="36" y="67"/>
                    <a:pt x="35" y="66"/>
                    <a:pt x="35" y="65"/>
                  </a:cubicBezTo>
                  <a:cubicBezTo>
                    <a:pt x="31" y="58"/>
                    <a:pt x="27" y="48"/>
                    <a:pt x="22" y="38"/>
                  </a:cubicBezTo>
                  <a:cubicBezTo>
                    <a:pt x="17" y="28"/>
                    <a:pt x="12" y="18"/>
                    <a:pt x="9" y="11"/>
                  </a:cubicBezTo>
                  <a:cubicBezTo>
                    <a:pt x="9" y="10"/>
                    <a:pt x="8" y="9"/>
                    <a:pt x="8" y="8"/>
                  </a:cubicBezTo>
                  <a:cubicBezTo>
                    <a:pt x="7" y="7"/>
                    <a:pt x="7" y="6"/>
                    <a:pt x="7" y="6"/>
                  </a:cubicBezTo>
                  <a:cubicBezTo>
                    <a:pt x="7" y="5"/>
                    <a:pt x="7" y="4"/>
                    <a:pt x="6" y="4"/>
                  </a:cubicBezTo>
                  <a:cubicBezTo>
                    <a:pt x="6" y="4"/>
                    <a:pt x="6" y="4"/>
                    <a:pt x="6" y="5"/>
                  </a:cubicBezTo>
                  <a:cubicBezTo>
                    <a:pt x="5" y="11"/>
                    <a:pt x="3" y="17"/>
                    <a:pt x="2" y="23"/>
                  </a:cubicBezTo>
                  <a:cubicBezTo>
                    <a:pt x="0" y="41"/>
                    <a:pt x="1" y="60"/>
                    <a:pt x="9" y="77"/>
                  </a:cubicBezTo>
                  <a:cubicBezTo>
                    <a:pt x="18" y="93"/>
                    <a:pt x="32" y="104"/>
                    <a:pt x="49" y="113"/>
                  </a:cubicBezTo>
                  <a:cubicBezTo>
                    <a:pt x="54" y="115"/>
                    <a:pt x="60" y="118"/>
                    <a:pt x="65" y="120"/>
                  </a:cubicBezTo>
                  <a:cubicBezTo>
                    <a:pt x="66" y="120"/>
                    <a:pt x="69" y="120"/>
                    <a:pt x="70" y="121"/>
                  </a:cubicBezTo>
                  <a:cubicBezTo>
                    <a:pt x="71" y="119"/>
                    <a:pt x="72" y="117"/>
                    <a:pt x="72" y="116"/>
                  </a:cubicBezTo>
                  <a:cubicBezTo>
                    <a:pt x="74" y="111"/>
                    <a:pt x="75" y="105"/>
                    <a:pt x="76" y="99"/>
                  </a:cubicBezTo>
                  <a:cubicBezTo>
                    <a:pt x="78" y="81"/>
                    <a:pt x="77" y="62"/>
                    <a:pt x="69" y="45"/>
                  </a:cubicBezTo>
                  <a:cubicBezTo>
                    <a:pt x="61" y="30"/>
                    <a:pt x="46" y="18"/>
                    <a:pt x="30" y="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5" name="Freeform 25"/>
            <p:cNvSpPr>
              <a:spLocks/>
            </p:cNvSpPr>
            <p:nvPr/>
          </p:nvSpPr>
          <p:spPr bwMode="auto">
            <a:xfrm>
              <a:off x="12398248" y="3484655"/>
              <a:ext cx="239225" cy="3684966"/>
            </a:xfrm>
            <a:custGeom>
              <a:avLst/>
              <a:gdLst>
                <a:gd name="T0" fmla="*/ 80 w 90"/>
                <a:gd name="T1" fmla="*/ 1368 h 1387"/>
                <a:gd name="T2" fmla="*/ 20 w 90"/>
                <a:gd name="T3" fmla="*/ 1345 h 1387"/>
                <a:gd name="T4" fmla="*/ 20 w 90"/>
                <a:gd name="T5" fmla="*/ 1343 h 1387"/>
                <a:gd name="T6" fmla="*/ 20 w 90"/>
                <a:gd name="T7" fmla="*/ 9 h 1387"/>
                <a:gd name="T8" fmla="*/ 10 w 90"/>
                <a:gd name="T9" fmla="*/ 0 h 1387"/>
                <a:gd name="T10" fmla="*/ 0 w 90"/>
                <a:gd name="T11" fmla="*/ 9 h 1387"/>
                <a:gd name="T12" fmla="*/ 0 w 90"/>
                <a:gd name="T13" fmla="*/ 1344 h 1387"/>
                <a:gd name="T14" fmla="*/ 2 w 90"/>
                <a:gd name="T15" fmla="*/ 1349 h 1387"/>
                <a:gd name="T16" fmla="*/ 2 w 90"/>
                <a:gd name="T17" fmla="*/ 1350 h 1387"/>
                <a:gd name="T18" fmla="*/ 80 w 90"/>
                <a:gd name="T19" fmla="*/ 1387 h 1387"/>
                <a:gd name="T20" fmla="*/ 90 w 90"/>
                <a:gd name="T21" fmla="*/ 1377 h 1387"/>
                <a:gd name="T22" fmla="*/ 80 w 90"/>
                <a:gd name="T23" fmla="*/ 1368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387">
                  <a:moveTo>
                    <a:pt x="80" y="1368"/>
                  </a:moveTo>
                  <a:cubicBezTo>
                    <a:pt x="29" y="1368"/>
                    <a:pt x="20" y="1345"/>
                    <a:pt x="20" y="1345"/>
                  </a:cubicBezTo>
                  <a:cubicBezTo>
                    <a:pt x="20" y="1344"/>
                    <a:pt x="20" y="1343"/>
                    <a:pt x="20" y="1343"/>
                  </a:cubicBezTo>
                  <a:cubicBezTo>
                    <a:pt x="20" y="9"/>
                    <a:pt x="20" y="9"/>
                    <a:pt x="20" y="9"/>
                  </a:cubicBezTo>
                  <a:cubicBezTo>
                    <a:pt x="20" y="4"/>
                    <a:pt x="15" y="0"/>
                    <a:pt x="10" y="0"/>
                  </a:cubicBezTo>
                  <a:cubicBezTo>
                    <a:pt x="5" y="0"/>
                    <a:pt x="0" y="4"/>
                    <a:pt x="0" y="9"/>
                  </a:cubicBezTo>
                  <a:cubicBezTo>
                    <a:pt x="0" y="1344"/>
                    <a:pt x="0" y="1344"/>
                    <a:pt x="0" y="1344"/>
                  </a:cubicBezTo>
                  <a:cubicBezTo>
                    <a:pt x="0" y="1346"/>
                    <a:pt x="1" y="1348"/>
                    <a:pt x="2" y="1349"/>
                  </a:cubicBezTo>
                  <a:cubicBezTo>
                    <a:pt x="2" y="1349"/>
                    <a:pt x="2" y="1349"/>
                    <a:pt x="2" y="1350"/>
                  </a:cubicBezTo>
                  <a:cubicBezTo>
                    <a:pt x="3" y="1353"/>
                    <a:pt x="14" y="1387"/>
                    <a:pt x="80" y="1387"/>
                  </a:cubicBezTo>
                  <a:cubicBezTo>
                    <a:pt x="85" y="1387"/>
                    <a:pt x="90" y="1383"/>
                    <a:pt x="90" y="1377"/>
                  </a:cubicBezTo>
                  <a:cubicBezTo>
                    <a:pt x="90" y="1372"/>
                    <a:pt x="85" y="1368"/>
                    <a:pt x="80" y="1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6" name="Freeform 26"/>
            <p:cNvSpPr>
              <a:spLocks/>
            </p:cNvSpPr>
            <p:nvPr/>
          </p:nvSpPr>
          <p:spPr bwMode="auto">
            <a:xfrm>
              <a:off x="12536392" y="3280247"/>
              <a:ext cx="703075" cy="608733"/>
            </a:xfrm>
            <a:custGeom>
              <a:avLst/>
              <a:gdLst>
                <a:gd name="T0" fmla="*/ 192 w 265"/>
                <a:gd name="T1" fmla="*/ 77 h 229"/>
                <a:gd name="T2" fmla="*/ 98 w 265"/>
                <a:gd name="T3" fmla="*/ 131 h 229"/>
                <a:gd name="T4" fmla="*/ 34 w 265"/>
                <a:gd name="T5" fmla="*/ 167 h 229"/>
                <a:gd name="T6" fmla="*/ 12 w 265"/>
                <a:gd name="T7" fmla="*/ 179 h 229"/>
                <a:gd name="T8" fmla="*/ 7 w 265"/>
                <a:gd name="T9" fmla="*/ 182 h 229"/>
                <a:gd name="T10" fmla="*/ 3 w 265"/>
                <a:gd name="T11" fmla="*/ 181 h 229"/>
                <a:gd name="T12" fmla="*/ 12 w 265"/>
                <a:gd name="T13" fmla="*/ 107 h 229"/>
                <a:gd name="T14" fmla="*/ 48 w 265"/>
                <a:gd name="T15" fmla="*/ 33 h 229"/>
                <a:gd name="T16" fmla="*/ 48 w 265"/>
                <a:gd name="T17" fmla="*/ 33 h 229"/>
                <a:gd name="T18" fmla="*/ 52 w 265"/>
                <a:gd name="T19" fmla="*/ 64 h 229"/>
                <a:gd name="T20" fmla="*/ 49 w 265"/>
                <a:gd name="T21" fmla="*/ 95 h 229"/>
                <a:gd name="T22" fmla="*/ 59 w 265"/>
                <a:gd name="T23" fmla="*/ 66 h 229"/>
                <a:gd name="T24" fmla="*/ 90 w 265"/>
                <a:gd name="T25" fmla="*/ 8 h 229"/>
                <a:gd name="T26" fmla="*/ 94 w 265"/>
                <a:gd name="T27" fmla="*/ 43 h 229"/>
                <a:gd name="T28" fmla="*/ 91 w 265"/>
                <a:gd name="T29" fmla="*/ 71 h 229"/>
                <a:gd name="T30" fmla="*/ 101 w 265"/>
                <a:gd name="T31" fmla="*/ 44 h 229"/>
                <a:gd name="T32" fmla="*/ 128 w 265"/>
                <a:gd name="T33" fmla="*/ 2 h 229"/>
                <a:gd name="T34" fmla="*/ 132 w 265"/>
                <a:gd name="T35" fmla="*/ 32 h 229"/>
                <a:gd name="T36" fmla="*/ 130 w 265"/>
                <a:gd name="T37" fmla="*/ 54 h 229"/>
                <a:gd name="T38" fmla="*/ 139 w 265"/>
                <a:gd name="T39" fmla="*/ 33 h 229"/>
                <a:gd name="T40" fmla="*/ 162 w 265"/>
                <a:gd name="T41" fmla="*/ 3 h 229"/>
                <a:gd name="T42" fmla="*/ 168 w 265"/>
                <a:gd name="T43" fmla="*/ 27 h 229"/>
                <a:gd name="T44" fmla="*/ 167 w 265"/>
                <a:gd name="T45" fmla="*/ 46 h 229"/>
                <a:gd name="T46" fmla="*/ 175 w 265"/>
                <a:gd name="T47" fmla="*/ 28 h 229"/>
                <a:gd name="T48" fmla="*/ 193 w 265"/>
                <a:gd name="T49" fmla="*/ 4 h 229"/>
                <a:gd name="T50" fmla="*/ 197 w 265"/>
                <a:gd name="T51" fmla="*/ 28 h 229"/>
                <a:gd name="T52" fmla="*/ 196 w 265"/>
                <a:gd name="T53" fmla="*/ 36 h 229"/>
                <a:gd name="T54" fmla="*/ 202 w 265"/>
                <a:gd name="T55" fmla="*/ 31 h 229"/>
                <a:gd name="T56" fmla="*/ 206 w 265"/>
                <a:gd name="T57" fmla="*/ 29 h 229"/>
                <a:gd name="T58" fmla="*/ 265 w 265"/>
                <a:gd name="T59" fmla="*/ 40 h 229"/>
                <a:gd name="T60" fmla="*/ 246 w 265"/>
                <a:gd name="T61" fmla="*/ 96 h 229"/>
                <a:gd name="T62" fmla="*/ 242 w 265"/>
                <a:gd name="T63" fmla="*/ 99 h 229"/>
                <a:gd name="T64" fmla="*/ 247 w 265"/>
                <a:gd name="T65" fmla="*/ 102 h 229"/>
                <a:gd name="T66" fmla="*/ 257 w 265"/>
                <a:gd name="T67" fmla="*/ 112 h 229"/>
                <a:gd name="T68" fmla="*/ 226 w 265"/>
                <a:gd name="T69" fmla="*/ 116 h 229"/>
                <a:gd name="T70" fmla="*/ 207 w 265"/>
                <a:gd name="T71" fmla="*/ 114 h 229"/>
                <a:gd name="T72" fmla="*/ 224 w 265"/>
                <a:gd name="T73" fmla="*/ 123 h 229"/>
                <a:gd name="T74" fmla="*/ 242 w 265"/>
                <a:gd name="T75" fmla="*/ 139 h 229"/>
                <a:gd name="T76" fmla="*/ 205 w 265"/>
                <a:gd name="T77" fmla="*/ 145 h 229"/>
                <a:gd name="T78" fmla="*/ 182 w 265"/>
                <a:gd name="T79" fmla="*/ 142 h 229"/>
                <a:gd name="T80" fmla="*/ 203 w 265"/>
                <a:gd name="T81" fmla="*/ 152 h 229"/>
                <a:gd name="T82" fmla="*/ 227 w 265"/>
                <a:gd name="T83" fmla="*/ 170 h 229"/>
                <a:gd name="T84" fmla="*/ 176 w 265"/>
                <a:gd name="T85" fmla="*/ 173 h 229"/>
                <a:gd name="T86" fmla="*/ 148 w 265"/>
                <a:gd name="T87" fmla="*/ 168 h 229"/>
                <a:gd name="T88" fmla="*/ 174 w 265"/>
                <a:gd name="T89" fmla="*/ 180 h 229"/>
                <a:gd name="T90" fmla="*/ 203 w 265"/>
                <a:gd name="T91" fmla="*/ 199 h 229"/>
                <a:gd name="T92" fmla="*/ 138 w 265"/>
                <a:gd name="T93" fmla="*/ 199 h 229"/>
                <a:gd name="T94" fmla="*/ 107 w 265"/>
                <a:gd name="T95" fmla="*/ 193 h 229"/>
                <a:gd name="T96" fmla="*/ 135 w 265"/>
                <a:gd name="T97" fmla="*/ 206 h 229"/>
                <a:gd name="T98" fmla="*/ 161 w 265"/>
                <a:gd name="T99" fmla="*/ 224 h 229"/>
                <a:gd name="T100" fmla="*/ 139 w 265"/>
                <a:gd name="T101" fmla="*/ 229 h 229"/>
                <a:gd name="T102" fmla="*/ 137 w 265"/>
                <a:gd name="T103" fmla="*/ 229 h 229"/>
                <a:gd name="T104" fmla="*/ 78 w 265"/>
                <a:gd name="T105" fmla="*/ 220 h 229"/>
                <a:gd name="T106" fmla="*/ 7 w 265"/>
                <a:gd name="T107" fmla="*/ 191 h 229"/>
                <a:gd name="T108" fmla="*/ 9 w 265"/>
                <a:gd name="T109" fmla="*/ 190 h 229"/>
                <a:gd name="T110" fmla="*/ 16 w 265"/>
                <a:gd name="T111" fmla="*/ 186 h 229"/>
                <a:gd name="T112" fmla="*/ 37 w 265"/>
                <a:gd name="T113" fmla="*/ 173 h 229"/>
                <a:gd name="T114" fmla="*/ 101 w 265"/>
                <a:gd name="T115" fmla="*/ 134 h 229"/>
                <a:gd name="T116" fmla="*/ 192 w 265"/>
                <a:gd name="T117" fmla="*/ 7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229">
                  <a:moveTo>
                    <a:pt x="192" y="77"/>
                  </a:moveTo>
                  <a:cubicBezTo>
                    <a:pt x="190" y="78"/>
                    <a:pt x="144" y="105"/>
                    <a:pt x="98" y="131"/>
                  </a:cubicBezTo>
                  <a:cubicBezTo>
                    <a:pt x="75" y="144"/>
                    <a:pt x="51" y="157"/>
                    <a:pt x="34" y="167"/>
                  </a:cubicBezTo>
                  <a:cubicBezTo>
                    <a:pt x="25" y="172"/>
                    <a:pt x="17" y="176"/>
                    <a:pt x="12" y="179"/>
                  </a:cubicBezTo>
                  <a:cubicBezTo>
                    <a:pt x="10" y="180"/>
                    <a:pt x="8" y="181"/>
                    <a:pt x="7" y="182"/>
                  </a:cubicBezTo>
                  <a:cubicBezTo>
                    <a:pt x="6" y="181"/>
                    <a:pt x="4" y="180"/>
                    <a:pt x="3" y="181"/>
                  </a:cubicBezTo>
                  <a:cubicBezTo>
                    <a:pt x="0" y="166"/>
                    <a:pt x="4" y="137"/>
                    <a:pt x="12" y="107"/>
                  </a:cubicBezTo>
                  <a:cubicBezTo>
                    <a:pt x="25" y="58"/>
                    <a:pt x="42" y="33"/>
                    <a:pt x="48" y="33"/>
                  </a:cubicBezTo>
                  <a:cubicBezTo>
                    <a:pt x="48" y="33"/>
                    <a:pt x="48" y="33"/>
                    <a:pt x="48" y="33"/>
                  </a:cubicBezTo>
                  <a:cubicBezTo>
                    <a:pt x="50" y="34"/>
                    <a:pt x="54" y="40"/>
                    <a:pt x="52" y="64"/>
                  </a:cubicBezTo>
                  <a:cubicBezTo>
                    <a:pt x="49" y="95"/>
                    <a:pt x="49" y="95"/>
                    <a:pt x="49" y="95"/>
                  </a:cubicBezTo>
                  <a:cubicBezTo>
                    <a:pt x="59" y="66"/>
                    <a:pt x="59" y="66"/>
                    <a:pt x="59" y="66"/>
                  </a:cubicBezTo>
                  <a:cubicBezTo>
                    <a:pt x="73" y="23"/>
                    <a:pt x="86" y="7"/>
                    <a:pt x="90" y="8"/>
                  </a:cubicBezTo>
                  <a:cubicBezTo>
                    <a:pt x="92" y="9"/>
                    <a:pt x="96" y="16"/>
                    <a:pt x="94" y="43"/>
                  </a:cubicBezTo>
                  <a:cubicBezTo>
                    <a:pt x="91" y="71"/>
                    <a:pt x="91" y="71"/>
                    <a:pt x="91" y="71"/>
                  </a:cubicBezTo>
                  <a:cubicBezTo>
                    <a:pt x="101" y="44"/>
                    <a:pt x="101" y="44"/>
                    <a:pt x="101" y="44"/>
                  </a:cubicBezTo>
                  <a:cubicBezTo>
                    <a:pt x="112" y="13"/>
                    <a:pt x="123" y="0"/>
                    <a:pt x="128" y="2"/>
                  </a:cubicBezTo>
                  <a:cubicBezTo>
                    <a:pt x="130" y="2"/>
                    <a:pt x="134" y="11"/>
                    <a:pt x="132" y="32"/>
                  </a:cubicBezTo>
                  <a:cubicBezTo>
                    <a:pt x="130" y="54"/>
                    <a:pt x="130" y="54"/>
                    <a:pt x="130" y="54"/>
                  </a:cubicBezTo>
                  <a:cubicBezTo>
                    <a:pt x="139" y="33"/>
                    <a:pt x="139" y="33"/>
                    <a:pt x="139" y="33"/>
                  </a:cubicBezTo>
                  <a:cubicBezTo>
                    <a:pt x="148" y="12"/>
                    <a:pt x="157" y="2"/>
                    <a:pt x="162" y="3"/>
                  </a:cubicBezTo>
                  <a:cubicBezTo>
                    <a:pt x="165" y="4"/>
                    <a:pt x="168" y="12"/>
                    <a:pt x="168" y="27"/>
                  </a:cubicBezTo>
                  <a:cubicBezTo>
                    <a:pt x="167" y="46"/>
                    <a:pt x="167" y="46"/>
                    <a:pt x="167" y="46"/>
                  </a:cubicBezTo>
                  <a:cubicBezTo>
                    <a:pt x="175" y="28"/>
                    <a:pt x="175" y="28"/>
                    <a:pt x="175" y="28"/>
                  </a:cubicBezTo>
                  <a:cubicBezTo>
                    <a:pt x="182" y="10"/>
                    <a:pt x="190" y="3"/>
                    <a:pt x="193" y="4"/>
                  </a:cubicBezTo>
                  <a:cubicBezTo>
                    <a:pt x="195" y="4"/>
                    <a:pt x="198" y="12"/>
                    <a:pt x="197" y="28"/>
                  </a:cubicBezTo>
                  <a:cubicBezTo>
                    <a:pt x="196" y="36"/>
                    <a:pt x="196" y="36"/>
                    <a:pt x="196" y="36"/>
                  </a:cubicBezTo>
                  <a:cubicBezTo>
                    <a:pt x="202" y="31"/>
                    <a:pt x="202" y="31"/>
                    <a:pt x="202" y="31"/>
                  </a:cubicBezTo>
                  <a:cubicBezTo>
                    <a:pt x="204" y="30"/>
                    <a:pt x="205" y="29"/>
                    <a:pt x="206" y="29"/>
                  </a:cubicBezTo>
                  <a:cubicBezTo>
                    <a:pt x="226" y="18"/>
                    <a:pt x="258" y="35"/>
                    <a:pt x="265" y="40"/>
                  </a:cubicBezTo>
                  <a:cubicBezTo>
                    <a:pt x="265" y="48"/>
                    <a:pt x="264" y="84"/>
                    <a:pt x="246" y="96"/>
                  </a:cubicBezTo>
                  <a:cubicBezTo>
                    <a:pt x="242" y="99"/>
                    <a:pt x="242" y="99"/>
                    <a:pt x="242" y="99"/>
                  </a:cubicBezTo>
                  <a:cubicBezTo>
                    <a:pt x="247" y="102"/>
                    <a:pt x="247" y="102"/>
                    <a:pt x="247" y="102"/>
                  </a:cubicBezTo>
                  <a:cubicBezTo>
                    <a:pt x="255" y="107"/>
                    <a:pt x="257" y="111"/>
                    <a:pt x="257" y="112"/>
                  </a:cubicBezTo>
                  <a:cubicBezTo>
                    <a:pt x="256" y="115"/>
                    <a:pt x="246" y="118"/>
                    <a:pt x="226" y="116"/>
                  </a:cubicBezTo>
                  <a:cubicBezTo>
                    <a:pt x="207" y="114"/>
                    <a:pt x="207" y="114"/>
                    <a:pt x="207" y="114"/>
                  </a:cubicBezTo>
                  <a:cubicBezTo>
                    <a:pt x="224" y="123"/>
                    <a:pt x="224" y="123"/>
                    <a:pt x="224" y="123"/>
                  </a:cubicBezTo>
                  <a:cubicBezTo>
                    <a:pt x="238" y="130"/>
                    <a:pt x="243" y="136"/>
                    <a:pt x="242" y="139"/>
                  </a:cubicBezTo>
                  <a:cubicBezTo>
                    <a:pt x="241" y="144"/>
                    <a:pt x="227" y="147"/>
                    <a:pt x="205" y="145"/>
                  </a:cubicBezTo>
                  <a:cubicBezTo>
                    <a:pt x="182" y="142"/>
                    <a:pt x="182" y="142"/>
                    <a:pt x="182" y="142"/>
                  </a:cubicBezTo>
                  <a:cubicBezTo>
                    <a:pt x="203" y="152"/>
                    <a:pt x="203" y="152"/>
                    <a:pt x="203" y="152"/>
                  </a:cubicBezTo>
                  <a:cubicBezTo>
                    <a:pt x="222" y="160"/>
                    <a:pt x="227" y="167"/>
                    <a:pt x="227" y="170"/>
                  </a:cubicBezTo>
                  <a:cubicBezTo>
                    <a:pt x="226" y="174"/>
                    <a:pt x="209" y="178"/>
                    <a:pt x="176" y="173"/>
                  </a:cubicBezTo>
                  <a:cubicBezTo>
                    <a:pt x="148" y="168"/>
                    <a:pt x="148" y="168"/>
                    <a:pt x="148" y="168"/>
                  </a:cubicBezTo>
                  <a:cubicBezTo>
                    <a:pt x="174" y="180"/>
                    <a:pt x="174" y="180"/>
                    <a:pt x="174" y="180"/>
                  </a:cubicBezTo>
                  <a:cubicBezTo>
                    <a:pt x="199" y="190"/>
                    <a:pt x="203" y="198"/>
                    <a:pt x="203" y="199"/>
                  </a:cubicBezTo>
                  <a:cubicBezTo>
                    <a:pt x="202" y="203"/>
                    <a:pt x="181" y="208"/>
                    <a:pt x="138" y="199"/>
                  </a:cubicBezTo>
                  <a:cubicBezTo>
                    <a:pt x="107" y="193"/>
                    <a:pt x="107" y="193"/>
                    <a:pt x="107" y="193"/>
                  </a:cubicBezTo>
                  <a:cubicBezTo>
                    <a:pt x="135" y="206"/>
                    <a:pt x="135" y="206"/>
                    <a:pt x="135" y="206"/>
                  </a:cubicBezTo>
                  <a:cubicBezTo>
                    <a:pt x="157" y="216"/>
                    <a:pt x="161" y="223"/>
                    <a:pt x="161" y="224"/>
                  </a:cubicBezTo>
                  <a:cubicBezTo>
                    <a:pt x="160" y="225"/>
                    <a:pt x="156" y="229"/>
                    <a:pt x="139" y="229"/>
                  </a:cubicBezTo>
                  <a:cubicBezTo>
                    <a:pt x="138" y="229"/>
                    <a:pt x="138" y="229"/>
                    <a:pt x="137" y="229"/>
                  </a:cubicBezTo>
                  <a:cubicBezTo>
                    <a:pt x="121" y="228"/>
                    <a:pt x="100" y="225"/>
                    <a:pt x="78" y="220"/>
                  </a:cubicBezTo>
                  <a:cubicBezTo>
                    <a:pt x="46" y="212"/>
                    <a:pt x="18" y="200"/>
                    <a:pt x="7" y="191"/>
                  </a:cubicBezTo>
                  <a:cubicBezTo>
                    <a:pt x="8" y="190"/>
                    <a:pt x="8" y="190"/>
                    <a:pt x="9" y="190"/>
                  </a:cubicBezTo>
                  <a:cubicBezTo>
                    <a:pt x="11" y="189"/>
                    <a:pt x="13" y="188"/>
                    <a:pt x="16" y="186"/>
                  </a:cubicBezTo>
                  <a:cubicBezTo>
                    <a:pt x="21" y="183"/>
                    <a:pt x="28" y="179"/>
                    <a:pt x="37" y="173"/>
                  </a:cubicBezTo>
                  <a:cubicBezTo>
                    <a:pt x="54" y="163"/>
                    <a:pt x="78" y="148"/>
                    <a:pt x="101" y="134"/>
                  </a:cubicBezTo>
                  <a:cubicBezTo>
                    <a:pt x="145" y="106"/>
                    <a:pt x="190" y="79"/>
                    <a:pt x="192" y="7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7" name="Freeform 27"/>
            <p:cNvSpPr>
              <a:spLocks/>
            </p:cNvSpPr>
            <p:nvPr/>
          </p:nvSpPr>
          <p:spPr bwMode="auto">
            <a:xfrm>
              <a:off x="12116344" y="2623220"/>
              <a:ext cx="608733" cy="797417"/>
            </a:xfrm>
            <a:custGeom>
              <a:avLst/>
              <a:gdLst>
                <a:gd name="T0" fmla="*/ 225 w 229"/>
                <a:gd name="T1" fmla="*/ 135 h 300"/>
                <a:gd name="T2" fmla="*/ 192 w 229"/>
                <a:gd name="T3" fmla="*/ 191 h 300"/>
                <a:gd name="T4" fmla="*/ 171 w 229"/>
                <a:gd name="T5" fmla="*/ 214 h 300"/>
                <a:gd name="T6" fmla="*/ 197 w 229"/>
                <a:gd name="T7" fmla="*/ 196 h 300"/>
                <a:gd name="T8" fmla="*/ 225 w 229"/>
                <a:gd name="T9" fmla="*/ 184 h 300"/>
                <a:gd name="T10" fmla="*/ 180 w 229"/>
                <a:gd name="T11" fmla="*/ 253 h 300"/>
                <a:gd name="T12" fmla="*/ 119 w 229"/>
                <a:gd name="T13" fmla="*/ 299 h 300"/>
                <a:gd name="T14" fmla="*/ 119 w 229"/>
                <a:gd name="T15" fmla="*/ 297 h 300"/>
                <a:gd name="T16" fmla="*/ 119 w 229"/>
                <a:gd name="T17" fmla="*/ 289 h 300"/>
                <a:gd name="T18" fmla="*/ 119 w 229"/>
                <a:gd name="T19" fmla="*/ 265 h 300"/>
                <a:gd name="T20" fmla="*/ 117 w 229"/>
                <a:gd name="T21" fmla="*/ 190 h 300"/>
                <a:gd name="T22" fmla="*/ 114 w 229"/>
                <a:gd name="T23" fmla="*/ 82 h 300"/>
                <a:gd name="T24" fmla="*/ 113 w 229"/>
                <a:gd name="T25" fmla="*/ 190 h 300"/>
                <a:gd name="T26" fmla="*/ 112 w 229"/>
                <a:gd name="T27" fmla="*/ 265 h 300"/>
                <a:gd name="T28" fmla="*/ 111 w 229"/>
                <a:gd name="T29" fmla="*/ 289 h 300"/>
                <a:gd name="T30" fmla="*/ 111 w 229"/>
                <a:gd name="T31" fmla="*/ 295 h 300"/>
                <a:gd name="T32" fmla="*/ 110 w 229"/>
                <a:gd name="T33" fmla="*/ 297 h 300"/>
                <a:gd name="T34" fmla="*/ 118 w 229"/>
                <a:gd name="T35" fmla="*/ 299 h 300"/>
                <a:gd name="T36" fmla="*/ 117 w 229"/>
                <a:gd name="T37" fmla="*/ 300 h 300"/>
                <a:gd name="T38" fmla="*/ 117 w 229"/>
                <a:gd name="T39" fmla="*/ 300 h 300"/>
                <a:gd name="T40" fmla="*/ 116 w 229"/>
                <a:gd name="T41" fmla="*/ 300 h 300"/>
                <a:gd name="T42" fmla="*/ 112 w 229"/>
                <a:gd name="T43" fmla="*/ 300 h 300"/>
                <a:gd name="T44" fmla="*/ 112 w 229"/>
                <a:gd name="T45" fmla="*/ 300 h 300"/>
                <a:gd name="T46" fmla="*/ 49 w 229"/>
                <a:gd name="T47" fmla="*/ 253 h 300"/>
                <a:gd name="T48" fmla="*/ 4 w 229"/>
                <a:gd name="T49" fmla="*/ 184 h 300"/>
                <a:gd name="T50" fmla="*/ 32 w 229"/>
                <a:gd name="T51" fmla="*/ 196 h 300"/>
                <a:gd name="T52" fmla="*/ 58 w 229"/>
                <a:gd name="T53" fmla="*/ 214 h 300"/>
                <a:gd name="T54" fmla="*/ 37 w 229"/>
                <a:gd name="T55" fmla="*/ 191 h 300"/>
                <a:gd name="T56" fmla="*/ 4 w 229"/>
                <a:gd name="T57" fmla="*/ 135 h 300"/>
                <a:gd name="T58" fmla="*/ 35 w 229"/>
                <a:gd name="T59" fmla="*/ 149 h 300"/>
                <a:gd name="T60" fmla="*/ 58 w 229"/>
                <a:gd name="T61" fmla="*/ 166 h 300"/>
                <a:gd name="T62" fmla="*/ 40 w 229"/>
                <a:gd name="T63" fmla="*/ 144 h 300"/>
                <a:gd name="T64" fmla="*/ 17 w 229"/>
                <a:gd name="T65" fmla="*/ 100 h 300"/>
                <a:gd name="T66" fmla="*/ 45 w 229"/>
                <a:gd name="T67" fmla="*/ 111 h 300"/>
                <a:gd name="T68" fmla="*/ 63 w 229"/>
                <a:gd name="T69" fmla="*/ 124 h 300"/>
                <a:gd name="T70" fmla="*/ 50 w 229"/>
                <a:gd name="T71" fmla="*/ 106 h 300"/>
                <a:gd name="T72" fmla="*/ 36 w 229"/>
                <a:gd name="T73" fmla="*/ 71 h 300"/>
                <a:gd name="T74" fmla="*/ 59 w 229"/>
                <a:gd name="T75" fmla="*/ 78 h 300"/>
                <a:gd name="T76" fmla="*/ 75 w 229"/>
                <a:gd name="T77" fmla="*/ 88 h 300"/>
                <a:gd name="T78" fmla="*/ 64 w 229"/>
                <a:gd name="T79" fmla="*/ 72 h 300"/>
                <a:gd name="T80" fmla="*/ 52 w 229"/>
                <a:gd name="T81" fmla="*/ 44 h 300"/>
                <a:gd name="T82" fmla="*/ 74 w 229"/>
                <a:gd name="T83" fmla="*/ 53 h 300"/>
                <a:gd name="T84" fmla="*/ 81 w 229"/>
                <a:gd name="T85" fmla="*/ 58 h 300"/>
                <a:gd name="T86" fmla="*/ 80 w 229"/>
                <a:gd name="T87" fmla="*/ 50 h 300"/>
                <a:gd name="T88" fmla="*/ 80 w 229"/>
                <a:gd name="T89" fmla="*/ 45 h 300"/>
                <a:gd name="T90" fmla="*/ 119 w 229"/>
                <a:gd name="T91" fmla="*/ 0 h 300"/>
                <a:gd name="T92" fmla="*/ 158 w 229"/>
                <a:gd name="T93" fmla="*/ 45 h 300"/>
                <a:gd name="T94" fmla="*/ 158 w 229"/>
                <a:gd name="T95" fmla="*/ 50 h 300"/>
                <a:gd name="T96" fmla="*/ 163 w 229"/>
                <a:gd name="T97" fmla="*/ 48 h 300"/>
                <a:gd name="T98" fmla="*/ 177 w 229"/>
                <a:gd name="T99" fmla="*/ 44 h 300"/>
                <a:gd name="T100" fmla="*/ 165 w 229"/>
                <a:gd name="T101" fmla="*/ 72 h 300"/>
                <a:gd name="T102" fmla="*/ 153 w 229"/>
                <a:gd name="T103" fmla="*/ 88 h 300"/>
                <a:gd name="T104" fmla="*/ 170 w 229"/>
                <a:gd name="T105" fmla="*/ 78 h 300"/>
                <a:gd name="T106" fmla="*/ 193 w 229"/>
                <a:gd name="T107" fmla="*/ 71 h 300"/>
                <a:gd name="T108" fmla="*/ 179 w 229"/>
                <a:gd name="T109" fmla="*/ 106 h 300"/>
                <a:gd name="T110" fmla="*/ 166 w 229"/>
                <a:gd name="T111" fmla="*/ 124 h 300"/>
                <a:gd name="T112" fmla="*/ 184 w 229"/>
                <a:gd name="T113" fmla="*/ 111 h 300"/>
                <a:gd name="T114" fmla="*/ 212 w 229"/>
                <a:gd name="T115" fmla="*/ 100 h 300"/>
                <a:gd name="T116" fmla="*/ 189 w 229"/>
                <a:gd name="T117" fmla="*/ 144 h 300"/>
                <a:gd name="T118" fmla="*/ 171 w 229"/>
                <a:gd name="T119" fmla="*/ 166 h 300"/>
                <a:gd name="T120" fmla="*/ 194 w 229"/>
                <a:gd name="T121" fmla="*/ 149 h 300"/>
                <a:gd name="T122" fmla="*/ 225 w 229"/>
                <a:gd name="T123" fmla="*/ 13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 h="300">
                  <a:moveTo>
                    <a:pt x="225" y="135"/>
                  </a:moveTo>
                  <a:cubicBezTo>
                    <a:pt x="228" y="138"/>
                    <a:pt x="221" y="158"/>
                    <a:pt x="192" y="191"/>
                  </a:cubicBezTo>
                  <a:cubicBezTo>
                    <a:pt x="171" y="214"/>
                    <a:pt x="171" y="214"/>
                    <a:pt x="171" y="214"/>
                  </a:cubicBezTo>
                  <a:cubicBezTo>
                    <a:pt x="197" y="196"/>
                    <a:pt x="197" y="196"/>
                    <a:pt x="197" y="196"/>
                  </a:cubicBezTo>
                  <a:cubicBezTo>
                    <a:pt x="216" y="183"/>
                    <a:pt x="224" y="183"/>
                    <a:pt x="225" y="184"/>
                  </a:cubicBezTo>
                  <a:cubicBezTo>
                    <a:pt x="229" y="188"/>
                    <a:pt x="216" y="215"/>
                    <a:pt x="180" y="253"/>
                  </a:cubicBezTo>
                  <a:cubicBezTo>
                    <a:pt x="157" y="277"/>
                    <a:pt x="132" y="295"/>
                    <a:pt x="119" y="299"/>
                  </a:cubicBezTo>
                  <a:cubicBezTo>
                    <a:pt x="119" y="299"/>
                    <a:pt x="119" y="298"/>
                    <a:pt x="119" y="297"/>
                  </a:cubicBezTo>
                  <a:cubicBezTo>
                    <a:pt x="119" y="295"/>
                    <a:pt x="119" y="293"/>
                    <a:pt x="119" y="289"/>
                  </a:cubicBezTo>
                  <a:cubicBezTo>
                    <a:pt x="119" y="283"/>
                    <a:pt x="119" y="275"/>
                    <a:pt x="119" y="265"/>
                  </a:cubicBezTo>
                  <a:cubicBezTo>
                    <a:pt x="118" y="244"/>
                    <a:pt x="118" y="217"/>
                    <a:pt x="117" y="190"/>
                  </a:cubicBezTo>
                  <a:cubicBezTo>
                    <a:pt x="116" y="136"/>
                    <a:pt x="114" y="82"/>
                    <a:pt x="114" y="82"/>
                  </a:cubicBezTo>
                  <a:cubicBezTo>
                    <a:pt x="114" y="82"/>
                    <a:pt x="114" y="136"/>
                    <a:pt x="113" y="190"/>
                  </a:cubicBezTo>
                  <a:cubicBezTo>
                    <a:pt x="113" y="217"/>
                    <a:pt x="112" y="244"/>
                    <a:pt x="112" y="265"/>
                  </a:cubicBezTo>
                  <a:cubicBezTo>
                    <a:pt x="111" y="275"/>
                    <a:pt x="111" y="283"/>
                    <a:pt x="111" y="289"/>
                  </a:cubicBezTo>
                  <a:cubicBezTo>
                    <a:pt x="111" y="292"/>
                    <a:pt x="111" y="293"/>
                    <a:pt x="111" y="295"/>
                  </a:cubicBezTo>
                  <a:cubicBezTo>
                    <a:pt x="110" y="297"/>
                    <a:pt x="110" y="297"/>
                    <a:pt x="110" y="297"/>
                  </a:cubicBezTo>
                  <a:cubicBezTo>
                    <a:pt x="118" y="299"/>
                    <a:pt x="118" y="299"/>
                    <a:pt x="118" y="299"/>
                  </a:cubicBezTo>
                  <a:cubicBezTo>
                    <a:pt x="118" y="299"/>
                    <a:pt x="118" y="299"/>
                    <a:pt x="117" y="300"/>
                  </a:cubicBezTo>
                  <a:cubicBezTo>
                    <a:pt x="117" y="300"/>
                    <a:pt x="117" y="300"/>
                    <a:pt x="117" y="300"/>
                  </a:cubicBezTo>
                  <a:cubicBezTo>
                    <a:pt x="117" y="300"/>
                    <a:pt x="116" y="300"/>
                    <a:pt x="116" y="300"/>
                  </a:cubicBezTo>
                  <a:cubicBezTo>
                    <a:pt x="115" y="299"/>
                    <a:pt x="113" y="299"/>
                    <a:pt x="112" y="300"/>
                  </a:cubicBezTo>
                  <a:cubicBezTo>
                    <a:pt x="112" y="300"/>
                    <a:pt x="112" y="300"/>
                    <a:pt x="112" y="300"/>
                  </a:cubicBezTo>
                  <a:cubicBezTo>
                    <a:pt x="98" y="296"/>
                    <a:pt x="73" y="277"/>
                    <a:pt x="49" y="253"/>
                  </a:cubicBezTo>
                  <a:cubicBezTo>
                    <a:pt x="12" y="215"/>
                    <a:pt x="0" y="188"/>
                    <a:pt x="4" y="184"/>
                  </a:cubicBezTo>
                  <a:cubicBezTo>
                    <a:pt x="5" y="183"/>
                    <a:pt x="13" y="183"/>
                    <a:pt x="32" y="196"/>
                  </a:cubicBezTo>
                  <a:cubicBezTo>
                    <a:pt x="58" y="214"/>
                    <a:pt x="58" y="214"/>
                    <a:pt x="58" y="214"/>
                  </a:cubicBezTo>
                  <a:cubicBezTo>
                    <a:pt x="37" y="191"/>
                    <a:pt x="37" y="191"/>
                    <a:pt x="37" y="191"/>
                  </a:cubicBezTo>
                  <a:cubicBezTo>
                    <a:pt x="8" y="158"/>
                    <a:pt x="1" y="138"/>
                    <a:pt x="4" y="135"/>
                  </a:cubicBezTo>
                  <a:cubicBezTo>
                    <a:pt x="5" y="134"/>
                    <a:pt x="13" y="134"/>
                    <a:pt x="35" y="149"/>
                  </a:cubicBezTo>
                  <a:cubicBezTo>
                    <a:pt x="58" y="166"/>
                    <a:pt x="58" y="166"/>
                    <a:pt x="58" y="166"/>
                  </a:cubicBezTo>
                  <a:cubicBezTo>
                    <a:pt x="40" y="144"/>
                    <a:pt x="40" y="144"/>
                    <a:pt x="40" y="144"/>
                  </a:cubicBezTo>
                  <a:cubicBezTo>
                    <a:pt x="19" y="119"/>
                    <a:pt x="14" y="103"/>
                    <a:pt x="17" y="100"/>
                  </a:cubicBezTo>
                  <a:cubicBezTo>
                    <a:pt x="19" y="98"/>
                    <a:pt x="28" y="99"/>
                    <a:pt x="45" y="111"/>
                  </a:cubicBezTo>
                  <a:cubicBezTo>
                    <a:pt x="63" y="124"/>
                    <a:pt x="63" y="124"/>
                    <a:pt x="63" y="124"/>
                  </a:cubicBezTo>
                  <a:cubicBezTo>
                    <a:pt x="50" y="106"/>
                    <a:pt x="50" y="106"/>
                    <a:pt x="50" y="106"/>
                  </a:cubicBezTo>
                  <a:cubicBezTo>
                    <a:pt x="36" y="88"/>
                    <a:pt x="32" y="74"/>
                    <a:pt x="36" y="71"/>
                  </a:cubicBezTo>
                  <a:cubicBezTo>
                    <a:pt x="38" y="68"/>
                    <a:pt x="46" y="70"/>
                    <a:pt x="59" y="78"/>
                  </a:cubicBezTo>
                  <a:cubicBezTo>
                    <a:pt x="75" y="88"/>
                    <a:pt x="75" y="88"/>
                    <a:pt x="75" y="88"/>
                  </a:cubicBezTo>
                  <a:cubicBezTo>
                    <a:pt x="64" y="72"/>
                    <a:pt x="64" y="72"/>
                    <a:pt x="64" y="72"/>
                  </a:cubicBezTo>
                  <a:cubicBezTo>
                    <a:pt x="52" y="57"/>
                    <a:pt x="49" y="47"/>
                    <a:pt x="52" y="44"/>
                  </a:cubicBezTo>
                  <a:cubicBezTo>
                    <a:pt x="53" y="43"/>
                    <a:pt x="62" y="44"/>
                    <a:pt x="74" y="53"/>
                  </a:cubicBezTo>
                  <a:cubicBezTo>
                    <a:pt x="81" y="58"/>
                    <a:pt x="81" y="58"/>
                    <a:pt x="81" y="58"/>
                  </a:cubicBezTo>
                  <a:cubicBezTo>
                    <a:pt x="80" y="50"/>
                    <a:pt x="80" y="50"/>
                    <a:pt x="80" y="50"/>
                  </a:cubicBezTo>
                  <a:cubicBezTo>
                    <a:pt x="80" y="48"/>
                    <a:pt x="80" y="47"/>
                    <a:pt x="80" y="45"/>
                  </a:cubicBezTo>
                  <a:cubicBezTo>
                    <a:pt x="80" y="23"/>
                    <a:pt x="112" y="4"/>
                    <a:pt x="119" y="0"/>
                  </a:cubicBezTo>
                  <a:cubicBezTo>
                    <a:pt x="127" y="4"/>
                    <a:pt x="157" y="23"/>
                    <a:pt x="158" y="45"/>
                  </a:cubicBezTo>
                  <a:cubicBezTo>
                    <a:pt x="158" y="50"/>
                    <a:pt x="158" y="50"/>
                    <a:pt x="158" y="50"/>
                  </a:cubicBezTo>
                  <a:cubicBezTo>
                    <a:pt x="163" y="48"/>
                    <a:pt x="163" y="48"/>
                    <a:pt x="163" y="48"/>
                  </a:cubicBezTo>
                  <a:cubicBezTo>
                    <a:pt x="172" y="43"/>
                    <a:pt x="176" y="44"/>
                    <a:pt x="177" y="44"/>
                  </a:cubicBezTo>
                  <a:cubicBezTo>
                    <a:pt x="179" y="47"/>
                    <a:pt x="177" y="57"/>
                    <a:pt x="165" y="72"/>
                  </a:cubicBezTo>
                  <a:cubicBezTo>
                    <a:pt x="153" y="88"/>
                    <a:pt x="153" y="88"/>
                    <a:pt x="153" y="88"/>
                  </a:cubicBezTo>
                  <a:cubicBezTo>
                    <a:pt x="170" y="78"/>
                    <a:pt x="170" y="78"/>
                    <a:pt x="170" y="78"/>
                  </a:cubicBezTo>
                  <a:cubicBezTo>
                    <a:pt x="183" y="70"/>
                    <a:pt x="191" y="68"/>
                    <a:pt x="193" y="71"/>
                  </a:cubicBezTo>
                  <a:cubicBezTo>
                    <a:pt x="197" y="74"/>
                    <a:pt x="193" y="88"/>
                    <a:pt x="179" y="106"/>
                  </a:cubicBezTo>
                  <a:cubicBezTo>
                    <a:pt x="166" y="124"/>
                    <a:pt x="166" y="124"/>
                    <a:pt x="166" y="124"/>
                  </a:cubicBezTo>
                  <a:cubicBezTo>
                    <a:pt x="184" y="111"/>
                    <a:pt x="184" y="111"/>
                    <a:pt x="184" y="111"/>
                  </a:cubicBezTo>
                  <a:cubicBezTo>
                    <a:pt x="201" y="99"/>
                    <a:pt x="210" y="98"/>
                    <a:pt x="212" y="100"/>
                  </a:cubicBezTo>
                  <a:cubicBezTo>
                    <a:pt x="215" y="103"/>
                    <a:pt x="210" y="119"/>
                    <a:pt x="189" y="144"/>
                  </a:cubicBezTo>
                  <a:cubicBezTo>
                    <a:pt x="171" y="166"/>
                    <a:pt x="171" y="166"/>
                    <a:pt x="171" y="166"/>
                  </a:cubicBezTo>
                  <a:cubicBezTo>
                    <a:pt x="194" y="149"/>
                    <a:pt x="194" y="149"/>
                    <a:pt x="194" y="149"/>
                  </a:cubicBezTo>
                  <a:cubicBezTo>
                    <a:pt x="215" y="134"/>
                    <a:pt x="224" y="134"/>
                    <a:pt x="225" y="13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8" name="Freeform 28"/>
            <p:cNvSpPr>
              <a:spLocks/>
            </p:cNvSpPr>
            <p:nvPr/>
          </p:nvSpPr>
          <p:spPr bwMode="auto">
            <a:xfrm>
              <a:off x="11598585" y="3280247"/>
              <a:ext cx="706444" cy="608733"/>
            </a:xfrm>
            <a:custGeom>
              <a:avLst/>
              <a:gdLst>
                <a:gd name="T0" fmla="*/ 73 w 266"/>
                <a:gd name="T1" fmla="*/ 77 h 229"/>
                <a:gd name="T2" fmla="*/ 165 w 266"/>
                <a:gd name="T3" fmla="*/ 134 h 229"/>
                <a:gd name="T4" fmla="*/ 228 w 266"/>
                <a:gd name="T5" fmla="*/ 173 h 229"/>
                <a:gd name="T6" fmla="*/ 249 w 266"/>
                <a:gd name="T7" fmla="*/ 186 h 229"/>
                <a:gd name="T8" fmla="*/ 255 w 266"/>
                <a:gd name="T9" fmla="*/ 189 h 229"/>
                <a:gd name="T10" fmla="*/ 257 w 266"/>
                <a:gd name="T11" fmla="*/ 192 h 229"/>
                <a:gd name="T12" fmla="*/ 187 w 266"/>
                <a:gd name="T13" fmla="*/ 220 h 229"/>
                <a:gd name="T14" fmla="*/ 129 w 266"/>
                <a:gd name="T15" fmla="*/ 229 h 229"/>
                <a:gd name="T16" fmla="*/ 105 w 266"/>
                <a:gd name="T17" fmla="*/ 224 h 229"/>
                <a:gd name="T18" fmla="*/ 130 w 266"/>
                <a:gd name="T19" fmla="*/ 206 h 229"/>
                <a:gd name="T20" fmla="*/ 158 w 266"/>
                <a:gd name="T21" fmla="*/ 193 h 229"/>
                <a:gd name="T22" fmla="*/ 128 w 266"/>
                <a:gd name="T23" fmla="*/ 199 h 229"/>
                <a:gd name="T24" fmla="*/ 63 w 266"/>
                <a:gd name="T25" fmla="*/ 199 h 229"/>
                <a:gd name="T26" fmla="*/ 91 w 266"/>
                <a:gd name="T27" fmla="*/ 180 h 229"/>
                <a:gd name="T28" fmla="*/ 117 w 266"/>
                <a:gd name="T29" fmla="*/ 168 h 229"/>
                <a:gd name="T30" fmla="*/ 89 w 266"/>
                <a:gd name="T31" fmla="*/ 173 h 229"/>
                <a:gd name="T32" fmla="*/ 39 w 266"/>
                <a:gd name="T33" fmla="*/ 170 h 229"/>
                <a:gd name="T34" fmla="*/ 63 w 266"/>
                <a:gd name="T35" fmla="*/ 152 h 229"/>
                <a:gd name="T36" fmla="*/ 83 w 266"/>
                <a:gd name="T37" fmla="*/ 142 h 229"/>
                <a:gd name="T38" fmla="*/ 61 w 266"/>
                <a:gd name="T39" fmla="*/ 145 h 229"/>
                <a:gd name="T40" fmla="*/ 24 w 266"/>
                <a:gd name="T41" fmla="*/ 139 h 229"/>
                <a:gd name="T42" fmla="*/ 41 w 266"/>
                <a:gd name="T43" fmla="*/ 123 h 229"/>
                <a:gd name="T44" fmla="*/ 58 w 266"/>
                <a:gd name="T45" fmla="*/ 114 h 229"/>
                <a:gd name="T46" fmla="*/ 39 w 266"/>
                <a:gd name="T47" fmla="*/ 116 h 229"/>
                <a:gd name="T48" fmla="*/ 9 w 266"/>
                <a:gd name="T49" fmla="*/ 112 h 229"/>
                <a:gd name="T50" fmla="*/ 19 w 266"/>
                <a:gd name="T51" fmla="*/ 102 h 229"/>
                <a:gd name="T52" fmla="*/ 24 w 266"/>
                <a:gd name="T53" fmla="*/ 99 h 229"/>
                <a:gd name="T54" fmla="*/ 19 w 266"/>
                <a:gd name="T55" fmla="*/ 96 h 229"/>
                <a:gd name="T56" fmla="*/ 0 w 266"/>
                <a:gd name="T57" fmla="*/ 40 h 229"/>
                <a:gd name="T58" fmla="*/ 59 w 266"/>
                <a:gd name="T59" fmla="*/ 29 h 229"/>
                <a:gd name="T60" fmla="*/ 63 w 266"/>
                <a:gd name="T61" fmla="*/ 31 h 229"/>
                <a:gd name="T62" fmla="*/ 69 w 266"/>
                <a:gd name="T63" fmla="*/ 36 h 229"/>
                <a:gd name="T64" fmla="*/ 69 w 266"/>
                <a:gd name="T65" fmla="*/ 28 h 229"/>
                <a:gd name="T66" fmla="*/ 73 w 266"/>
                <a:gd name="T67" fmla="*/ 4 h 229"/>
                <a:gd name="T68" fmla="*/ 91 w 266"/>
                <a:gd name="T69" fmla="*/ 28 h 229"/>
                <a:gd name="T70" fmla="*/ 98 w 266"/>
                <a:gd name="T71" fmla="*/ 46 h 229"/>
                <a:gd name="T72" fmla="*/ 98 w 266"/>
                <a:gd name="T73" fmla="*/ 27 h 229"/>
                <a:gd name="T74" fmla="*/ 103 w 266"/>
                <a:gd name="T75" fmla="*/ 3 h 229"/>
                <a:gd name="T76" fmla="*/ 126 w 266"/>
                <a:gd name="T77" fmla="*/ 33 h 229"/>
                <a:gd name="T78" fmla="*/ 135 w 266"/>
                <a:gd name="T79" fmla="*/ 54 h 229"/>
                <a:gd name="T80" fmla="*/ 133 w 266"/>
                <a:gd name="T81" fmla="*/ 32 h 229"/>
                <a:gd name="T82" fmla="*/ 138 w 266"/>
                <a:gd name="T83" fmla="*/ 2 h 229"/>
                <a:gd name="T84" fmla="*/ 165 w 266"/>
                <a:gd name="T85" fmla="*/ 44 h 229"/>
                <a:gd name="T86" fmla="*/ 174 w 266"/>
                <a:gd name="T87" fmla="*/ 71 h 229"/>
                <a:gd name="T88" fmla="*/ 172 w 266"/>
                <a:gd name="T89" fmla="*/ 43 h 229"/>
                <a:gd name="T90" fmla="*/ 175 w 266"/>
                <a:gd name="T91" fmla="*/ 8 h 229"/>
                <a:gd name="T92" fmla="*/ 206 w 266"/>
                <a:gd name="T93" fmla="*/ 66 h 229"/>
                <a:gd name="T94" fmla="*/ 216 w 266"/>
                <a:gd name="T95" fmla="*/ 95 h 229"/>
                <a:gd name="T96" fmla="*/ 213 w 266"/>
                <a:gd name="T97" fmla="*/ 64 h 229"/>
                <a:gd name="T98" fmla="*/ 217 w 266"/>
                <a:gd name="T99" fmla="*/ 33 h 229"/>
                <a:gd name="T100" fmla="*/ 233 w 266"/>
                <a:gd name="T101" fmla="*/ 52 h 229"/>
                <a:gd name="T102" fmla="*/ 254 w 266"/>
                <a:gd name="T103" fmla="*/ 107 h 229"/>
                <a:gd name="T104" fmla="*/ 262 w 266"/>
                <a:gd name="T105" fmla="*/ 183 h 229"/>
                <a:gd name="T106" fmla="*/ 262 w 266"/>
                <a:gd name="T107" fmla="*/ 183 h 229"/>
                <a:gd name="T108" fmla="*/ 261 w 266"/>
                <a:gd name="T109" fmla="*/ 183 h 229"/>
                <a:gd name="T110" fmla="*/ 261 w 266"/>
                <a:gd name="T111" fmla="*/ 183 h 229"/>
                <a:gd name="T112" fmla="*/ 259 w 266"/>
                <a:gd name="T113" fmla="*/ 182 h 229"/>
                <a:gd name="T114" fmla="*/ 253 w 266"/>
                <a:gd name="T115" fmla="*/ 179 h 229"/>
                <a:gd name="T116" fmla="*/ 232 w 266"/>
                <a:gd name="T117" fmla="*/ 167 h 229"/>
                <a:gd name="T118" fmla="*/ 167 w 266"/>
                <a:gd name="T119" fmla="*/ 131 h 229"/>
                <a:gd name="T120" fmla="*/ 73 w 266"/>
                <a:gd name="T121" fmla="*/ 7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6" h="229">
                  <a:moveTo>
                    <a:pt x="73" y="77"/>
                  </a:moveTo>
                  <a:cubicBezTo>
                    <a:pt x="76" y="79"/>
                    <a:pt x="120" y="106"/>
                    <a:pt x="165" y="134"/>
                  </a:cubicBezTo>
                  <a:cubicBezTo>
                    <a:pt x="188" y="148"/>
                    <a:pt x="211" y="163"/>
                    <a:pt x="228" y="173"/>
                  </a:cubicBezTo>
                  <a:cubicBezTo>
                    <a:pt x="237" y="179"/>
                    <a:pt x="244" y="183"/>
                    <a:pt x="249" y="186"/>
                  </a:cubicBezTo>
                  <a:cubicBezTo>
                    <a:pt x="252" y="187"/>
                    <a:pt x="254" y="189"/>
                    <a:pt x="255" y="189"/>
                  </a:cubicBezTo>
                  <a:cubicBezTo>
                    <a:pt x="256" y="190"/>
                    <a:pt x="256" y="191"/>
                    <a:pt x="257" y="192"/>
                  </a:cubicBezTo>
                  <a:cubicBezTo>
                    <a:pt x="245" y="201"/>
                    <a:pt x="218" y="212"/>
                    <a:pt x="187" y="220"/>
                  </a:cubicBezTo>
                  <a:cubicBezTo>
                    <a:pt x="166" y="225"/>
                    <a:pt x="145" y="228"/>
                    <a:pt x="129" y="229"/>
                  </a:cubicBezTo>
                  <a:cubicBezTo>
                    <a:pt x="110" y="229"/>
                    <a:pt x="105" y="225"/>
                    <a:pt x="105" y="224"/>
                  </a:cubicBezTo>
                  <a:cubicBezTo>
                    <a:pt x="104" y="223"/>
                    <a:pt x="108" y="216"/>
                    <a:pt x="130" y="206"/>
                  </a:cubicBezTo>
                  <a:cubicBezTo>
                    <a:pt x="158" y="193"/>
                    <a:pt x="158" y="193"/>
                    <a:pt x="158" y="193"/>
                  </a:cubicBezTo>
                  <a:cubicBezTo>
                    <a:pt x="128" y="199"/>
                    <a:pt x="128" y="199"/>
                    <a:pt x="128" y="199"/>
                  </a:cubicBezTo>
                  <a:cubicBezTo>
                    <a:pt x="84" y="208"/>
                    <a:pt x="64" y="203"/>
                    <a:pt x="63" y="199"/>
                  </a:cubicBezTo>
                  <a:cubicBezTo>
                    <a:pt x="62" y="198"/>
                    <a:pt x="67" y="190"/>
                    <a:pt x="91" y="180"/>
                  </a:cubicBezTo>
                  <a:cubicBezTo>
                    <a:pt x="117" y="168"/>
                    <a:pt x="117" y="168"/>
                    <a:pt x="117" y="168"/>
                  </a:cubicBezTo>
                  <a:cubicBezTo>
                    <a:pt x="89" y="173"/>
                    <a:pt x="89" y="173"/>
                    <a:pt x="89" y="173"/>
                  </a:cubicBezTo>
                  <a:cubicBezTo>
                    <a:pt x="56" y="178"/>
                    <a:pt x="40" y="174"/>
                    <a:pt x="39" y="170"/>
                  </a:cubicBezTo>
                  <a:cubicBezTo>
                    <a:pt x="38" y="167"/>
                    <a:pt x="44" y="160"/>
                    <a:pt x="63" y="152"/>
                  </a:cubicBezTo>
                  <a:cubicBezTo>
                    <a:pt x="83" y="142"/>
                    <a:pt x="83" y="142"/>
                    <a:pt x="83" y="142"/>
                  </a:cubicBezTo>
                  <a:cubicBezTo>
                    <a:pt x="61" y="145"/>
                    <a:pt x="61" y="145"/>
                    <a:pt x="61" y="145"/>
                  </a:cubicBezTo>
                  <a:cubicBezTo>
                    <a:pt x="38" y="147"/>
                    <a:pt x="25" y="144"/>
                    <a:pt x="24" y="139"/>
                  </a:cubicBezTo>
                  <a:cubicBezTo>
                    <a:pt x="23" y="136"/>
                    <a:pt x="28" y="130"/>
                    <a:pt x="41" y="123"/>
                  </a:cubicBezTo>
                  <a:cubicBezTo>
                    <a:pt x="58" y="114"/>
                    <a:pt x="58" y="114"/>
                    <a:pt x="58" y="114"/>
                  </a:cubicBezTo>
                  <a:cubicBezTo>
                    <a:pt x="39" y="116"/>
                    <a:pt x="39" y="116"/>
                    <a:pt x="39" y="116"/>
                  </a:cubicBezTo>
                  <a:cubicBezTo>
                    <a:pt x="20" y="118"/>
                    <a:pt x="10" y="115"/>
                    <a:pt x="9" y="112"/>
                  </a:cubicBezTo>
                  <a:cubicBezTo>
                    <a:pt x="9" y="111"/>
                    <a:pt x="10" y="107"/>
                    <a:pt x="19" y="102"/>
                  </a:cubicBezTo>
                  <a:cubicBezTo>
                    <a:pt x="24" y="99"/>
                    <a:pt x="24" y="99"/>
                    <a:pt x="24" y="99"/>
                  </a:cubicBezTo>
                  <a:cubicBezTo>
                    <a:pt x="19" y="96"/>
                    <a:pt x="19" y="96"/>
                    <a:pt x="19" y="96"/>
                  </a:cubicBezTo>
                  <a:cubicBezTo>
                    <a:pt x="1" y="84"/>
                    <a:pt x="0" y="48"/>
                    <a:pt x="0" y="40"/>
                  </a:cubicBezTo>
                  <a:cubicBezTo>
                    <a:pt x="8" y="35"/>
                    <a:pt x="40" y="18"/>
                    <a:pt x="59" y="29"/>
                  </a:cubicBezTo>
                  <a:cubicBezTo>
                    <a:pt x="60" y="29"/>
                    <a:pt x="62" y="30"/>
                    <a:pt x="63" y="31"/>
                  </a:cubicBezTo>
                  <a:cubicBezTo>
                    <a:pt x="69" y="36"/>
                    <a:pt x="69" y="36"/>
                    <a:pt x="69" y="36"/>
                  </a:cubicBezTo>
                  <a:cubicBezTo>
                    <a:pt x="69" y="28"/>
                    <a:pt x="69" y="28"/>
                    <a:pt x="69" y="28"/>
                  </a:cubicBezTo>
                  <a:cubicBezTo>
                    <a:pt x="67" y="12"/>
                    <a:pt x="70" y="4"/>
                    <a:pt x="73" y="4"/>
                  </a:cubicBezTo>
                  <a:cubicBezTo>
                    <a:pt x="76" y="3"/>
                    <a:pt x="83" y="10"/>
                    <a:pt x="91" y="28"/>
                  </a:cubicBezTo>
                  <a:cubicBezTo>
                    <a:pt x="98" y="46"/>
                    <a:pt x="98" y="46"/>
                    <a:pt x="98" y="46"/>
                  </a:cubicBezTo>
                  <a:cubicBezTo>
                    <a:pt x="98" y="27"/>
                    <a:pt x="98" y="27"/>
                    <a:pt x="98" y="27"/>
                  </a:cubicBezTo>
                  <a:cubicBezTo>
                    <a:pt x="97" y="12"/>
                    <a:pt x="100" y="4"/>
                    <a:pt x="103" y="3"/>
                  </a:cubicBezTo>
                  <a:cubicBezTo>
                    <a:pt x="108" y="2"/>
                    <a:pt x="118" y="12"/>
                    <a:pt x="126" y="33"/>
                  </a:cubicBezTo>
                  <a:cubicBezTo>
                    <a:pt x="135" y="54"/>
                    <a:pt x="135" y="54"/>
                    <a:pt x="135" y="54"/>
                  </a:cubicBezTo>
                  <a:cubicBezTo>
                    <a:pt x="133" y="32"/>
                    <a:pt x="133" y="32"/>
                    <a:pt x="133" y="32"/>
                  </a:cubicBezTo>
                  <a:cubicBezTo>
                    <a:pt x="132" y="11"/>
                    <a:pt x="135" y="2"/>
                    <a:pt x="138" y="2"/>
                  </a:cubicBezTo>
                  <a:cubicBezTo>
                    <a:pt x="142" y="0"/>
                    <a:pt x="153" y="13"/>
                    <a:pt x="165" y="44"/>
                  </a:cubicBezTo>
                  <a:cubicBezTo>
                    <a:pt x="174" y="71"/>
                    <a:pt x="174" y="71"/>
                    <a:pt x="174" y="71"/>
                  </a:cubicBezTo>
                  <a:cubicBezTo>
                    <a:pt x="172" y="43"/>
                    <a:pt x="172" y="43"/>
                    <a:pt x="172" y="43"/>
                  </a:cubicBezTo>
                  <a:cubicBezTo>
                    <a:pt x="169" y="16"/>
                    <a:pt x="173" y="9"/>
                    <a:pt x="175" y="8"/>
                  </a:cubicBezTo>
                  <a:cubicBezTo>
                    <a:pt x="179" y="7"/>
                    <a:pt x="193" y="23"/>
                    <a:pt x="206" y="66"/>
                  </a:cubicBezTo>
                  <a:cubicBezTo>
                    <a:pt x="216" y="95"/>
                    <a:pt x="216" y="95"/>
                    <a:pt x="216" y="95"/>
                  </a:cubicBezTo>
                  <a:cubicBezTo>
                    <a:pt x="213" y="64"/>
                    <a:pt x="213" y="64"/>
                    <a:pt x="213" y="64"/>
                  </a:cubicBezTo>
                  <a:cubicBezTo>
                    <a:pt x="212" y="40"/>
                    <a:pt x="216" y="34"/>
                    <a:pt x="217" y="33"/>
                  </a:cubicBezTo>
                  <a:cubicBezTo>
                    <a:pt x="219" y="33"/>
                    <a:pt x="224" y="35"/>
                    <a:pt x="233" y="52"/>
                  </a:cubicBezTo>
                  <a:cubicBezTo>
                    <a:pt x="240" y="66"/>
                    <a:pt x="248" y="86"/>
                    <a:pt x="254" y="107"/>
                  </a:cubicBezTo>
                  <a:cubicBezTo>
                    <a:pt x="262" y="139"/>
                    <a:pt x="266" y="169"/>
                    <a:pt x="262" y="183"/>
                  </a:cubicBezTo>
                  <a:cubicBezTo>
                    <a:pt x="262" y="183"/>
                    <a:pt x="262" y="183"/>
                    <a:pt x="262" y="183"/>
                  </a:cubicBezTo>
                  <a:cubicBezTo>
                    <a:pt x="261" y="183"/>
                    <a:pt x="261" y="183"/>
                    <a:pt x="261" y="183"/>
                  </a:cubicBezTo>
                  <a:cubicBezTo>
                    <a:pt x="261" y="183"/>
                    <a:pt x="261" y="183"/>
                    <a:pt x="261" y="183"/>
                  </a:cubicBezTo>
                  <a:cubicBezTo>
                    <a:pt x="261" y="183"/>
                    <a:pt x="260" y="182"/>
                    <a:pt x="259" y="182"/>
                  </a:cubicBezTo>
                  <a:cubicBezTo>
                    <a:pt x="257" y="181"/>
                    <a:pt x="256" y="180"/>
                    <a:pt x="253" y="179"/>
                  </a:cubicBezTo>
                  <a:cubicBezTo>
                    <a:pt x="248" y="176"/>
                    <a:pt x="241" y="172"/>
                    <a:pt x="232" y="167"/>
                  </a:cubicBezTo>
                  <a:cubicBezTo>
                    <a:pt x="214" y="157"/>
                    <a:pt x="191" y="144"/>
                    <a:pt x="167" y="131"/>
                  </a:cubicBezTo>
                  <a:cubicBezTo>
                    <a:pt x="121" y="105"/>
                    <a:pt x="76" y="78"/>
                    <a:pt x="73" y="7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29" name="Freeform 29"/>
            <p:cNvSpPr>
              <a:spLocks/>
            </p:cNvSpPr>
            <p:nvPr/>
          </p:nvSpPr>
          <p:spPr bwMode="auto">
            <a:xfrm>
              <a:off x="12503822" y="4478619"/>
              <a:ext cx="396462" cy="478450"/>
            </a:xfrm>
            <a:custGeom>
              <a:avLst/>
              <a:gdLst>
                <a:gd name="T0" fmla="*/ 94 w 149"/>
                <a:gd name="T1" fmla="*/ 130 h 180"/>
                <a:gd name="T2" fmla="*/ 68 w 149"/>
                <a:gd name="T3" fmla="*/ 65 h 180"/>
                <a:gd name="T4" fmla="*/ 50 w 149"/>
                <a:gd name="T5" fmla="*/ 21 h 180"/>
                <a:gd name="T6" fmla="*/ 44 w 149"/>
                <a:gd name="T7" fmla="*/ 6 h 180"/>
                <a:gd name="T8" fmla="*/ 43 w 149"/>
                <a:gd name="T9" fmla="*/ 3 h 180"/>
                <a:gd name="T10" fmla="*/ 44 w 149"/>
                <a:gd name="T11" fmla="*/ 0 h 180"/>
                <a:gd name="T12" fmla="*/ 90 w 149"/>
                <a:gd name="T13" fmla="*/ 12 h 180"/>
                <a:gd name="T14" fmla="*/ 134 w 149"/>
                <a:gd name="T15" fmla="*/ 42 h 180"/>
                <a:gd name="T16" fmla="*/ 134 w 149"/>
                <a:gd name="T17" fmla="*/ 42 h 180"/>
                <a:gd name="T18" fmla="*/ 114 w 149"/>
                <a:gd name="T19" fmla="*/ 42 h 180"/>
                <a:gd name="T20" fmla="*/ 95 w 149"/>
                <a:gd name="T21" fmla="*/ 37 h 180"/>
                <a:gd name="T22" fmla="*/ 113 w 149"/>
                <a:gd name="T23" fmla="*/ 46 h 180"/>
                <a:gd name="T24" fmla="*/ 146 w 149"/>
                <a:gd name="T25" fmla="*/ 71 h 180"/>
                <a:gd name="T26" fmla="*/ 124 w 149"/>
                <a:gd name="T27" fmla="*/ 70 h 180"/>
                <a:gd name="T28" fmla="*/ 106 w 149"/>
                <a:gd name="T29" fmla="*/ 66 h 180"/>
                <a:gd name="T30" fmla="*/ 123 w 149"/>
                <a:gd name="T31" fmla="*/ 74 h 180"/>
                <a:gd name="T32" fmla="*/ 148 w 149"/>
                <a:gd name="T33" fmla="*/ 95 h 180"/>
                <a:gd name="T34" fmla="*/ 128 w 149"/>
                <a:gd name="T35" fmla="*/ 95 h 180"/>
                <a:gd name="T36" fmla="*/ 114 w 149"/>
                <a:gd name="T37" fmla="*/ 92 h 180"/>
                <a:gd name="T38" fmla="*/ 126 w 149"/>
                <a:gd name="T39" fmla="*/ 100 h 180"/>
                <a:gd name="T40" fmla="*/ 143 w 149"/>
                <a:gd name="T41" fmla="*/ 117 h 180"/>
                <a:gd name="T42" fmla="*/ 128 w 149"/>
                <a:gd name="T43" fmla="*/ 119 h 180"/>
                <a:gd name="T44" fmla="*/ 115 w 149"/>
                <a:gd name="T45" fmla="*/ 117 h 180"/>
                <a:gd name="T46" fmla="*/ 126 w 149"/>
                <a:gd name="T47" fmla="*/ 123 h 180"/>
                <a:gd name="T48" fmla="*/ 140 w 149"/>
                <a:gd name="T49" fmla="*/ 137 h 180"/>
                <a:gd name="T50" fmla="*/ 125 w 149"/>
                <a:gd name="T51" fmla="*/ 137 h 180"/>
                <a:gd name="T52" fmla="*/ 120 w 149"/>
                <a:gd name="T53" fmla="*/ 136 h 180"/>
                <a:gd name="T54" fmla="*/ 122 w 149"/>
                <a:gd name="T55" fmla="*/ 140 h 180"/>
                <a:gd name="T56" fmla="*/ 123 w 149"/>
                <a:gd name="T57" fmla="*/ 143 h 180"/>
                <a:gd name="T58" fmla="*/ 111 w 149"/>
                <a:gd name="T59" fmla="*/ 180 h 180"/>
                <a:gd name="T60" fmla="*/ 77 w 149"/>
                <a:gd name="T61" fmla="*/ 163 h 180"/>
                <a:gd name="T62" fmla="*/ 76 w 149"/>
                <a:gd name="T63" fmla="*/ 160 h 180"/>
                <a:gd name="T64" fmla="*/ 73 w 149"/>
                <a:gd name="T65" fmla="*/ 162 h 180"/>
                <a:gd name="T66" fmla="*/ 66 w 149"/>
                <a:gd name="T67" fmla="*/ 168 h 180"/>
                <a:gd name="T68" fmla="*/ 66 w 149"/>
                <a:gd name="T69" fmla="*/ 148 h 180"/>
                <a:gd name="T70" fmla="*/ 69 w 149"/>
                <a:gd name="T71" fmla="*/ 136 h 180"/>
                <a:gd name="T72" fmla="*/ 62 w 149"/>
                <a:gd name="T73" fmla="*/ 146 h 180"/>
                <a:gd name="T74" fmla="*/ 50 w 149"/>
                <a:gd name="T75" fmla="*/ 156 h 180"/>
                <a:gd name="T76" fmla="*/ 49 w 149"/>
                <a:gd name="T77" fmla="*/ 132 h 180"/>
                <a:gd name="T78" fmla="*/ 53 w 149"/>
                <a:gd name="T79" fmla="*/ 118 h 180"/>
                <a:gd name="T80" fmla="*/ 45 w 149"/>
                <a:gd name="T81" fmla="*/ 130 h 180"/>
                <a:gd name="T82" fmla="*/ 31 w 149"/>
                <a:gd name="T83" fmla="*/ 144 h 180"/>
                <a:gd name="T84" fmla="*/ 34 w 149"/>
                <a:gd name="T85" fmla="*/ 111 h 180"/>
                <a:gd name="T86" fmla="*/ 39 w 149"/>
                <a:gd name="T87" fmla="*/ 94 h 180"/>
                <a:gd name="T88" fmla="*/ 30 w 149"/>
                <a:gd name="T89" fmla="*/ 110 h 180"/>
                <a:gd name="T90" fmla="*/ 15 w 149"/>
                <a:gd name="T91" fmla="*/ 126 h 180"/>
                <a:gd name="T92" fmla="*/ 21 w 149"/>
                <a:gd name="T93" fmla="*/ 84 h 180"/>
                <a:gd name="T94" fmla="*/ 27 w 149"/>
                <a:gd name="T95" fmla="*/ 66 h 180"/>
                <a:gd name="T96" fmla="*/ 17 w 149"/>
                <a:gd name="T97" fmla="*/ 82 h 180"/>
                <a:gd name="T98" fmla="*/ 3 w 149"/>
                <a:gd name="T99" fmla="*/ 97 h 180"/>
                <a:gd name="T100" fmla="*/ 2 w 149"/>
                <a:gd name="T101" fmla="*/ 83 h 180"/>
                <a:gd name="T102" fmla="*/ 2 w 149"/>
                <a:gd name="T103" fmla="*/ 81 h 180"/>
                <a:gd name="T104" fmla="*/ 12 w 149"/>
                <a:gd name="T105" fmla="*/ 45 h 180"/>
                <a:gd name="T106" fmla="*/ 37 w 149"/>
                <a:gd name="T107" fmla="*/ 2 h 180"/>
                <a:gd name="T108" fmla="*/ 38 w 149"/>
                <a:gd name="T109" fmla="*/ 3 h 180"/>
                <a:gd name="T110" fmla="*/ 40 w 149"/>
                <a:gd name="T111" fmla="*/ 8 h 180"/>
                <a:gd name="T112" fmla="*/ 46 w 149"/>
                <a:gd name="T113" fmla="*/ 23 h 180"/>
                <a:gd name="T114" fmla="*/ 65 w 149"/>
                <a:gd name="T115" fmla="*/ 66 h 180"/>
                <a:gd name="T116" fmla="*/ 94 w 149"/>
                <a:gd name="T117" fmla="*/ 1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 h="180">
                  <a:moveTo>
                    <a:pt x="94" y="130"/>
                  </a:moveTo>
                  <a:cubicBezTo>
                    <a:pt x="93" y="128"/>
                    <a:pt x="80" y="97"/>
                    <a:pt x="68" y="65"/>
                  </a:cubicBezTo>
                  <a:cubicBezTo>
                    <a:pt x="61" y="49"/>
                    <a:pt x="55" y="33"/>
                    <a:pt x="50" y="21"/>
                  </a:cubicBezTo>
                  <a:cubicBezTo>
                    <a:pt x="48" y="15"/>
                    <a:pt x="46" y="10"/>
                    <a:pt x="44" y="6"/>
                  </a:cubicBezTo>
                  <a:cubicBezTo>
                    <a:pt x="44" y="5"/>
                    <a:pt x="43" y="3"/>
                    <a:pt x="43" y="3"/>
                  </a:cubicBezTo>
                  <a:cubicBezTo>
                    <a:pt x="44" y="2"/>
                    <a:pt x="44" y="1"/>
                    <a:pt x="44" y="0"/>
                  </a:cubicBezTo>
                  <a:cubicBezTo>
                    <a:pt x="54" y="0"/>
                    <a:pt x="72" y="4"/>
                    <a:pt x="90" y="12"/>
                  </a:cubicBezTo>
                  <a:cubicBezTo>
                    <a:pt x="120" y="25"/>
                    <a:pt x="135" y="38"/>
                    <a:pt x="134" y="42"/>
                  </a:cubicBezTo>
                  <a:cubicBezTo>
                    <a:pt x="134" y="42"/>
                    <a:pt x="134" y="42"/>
                    <a:pt x="134" y="42"/>
                  </a:cubicBezTo>
                  <a:cubicBezTo>
                    <a:pt x="134" y="43"/>
                    <a:pt x="129" y="45"/>
                    <a:pt x="114" y="42"/>
                  </a:cubicBezTo>
                  <a:cubicBezTo>
                    <a:pt x="95" y="37"/>
                    <a:pt x="95" y="37"/>
                    <a:pt x="95" y="37"/>
                  </a:cubicBezTo>
                  <a:cubicBezTo>
                    <a:pt x="113" y="46"/>
                    <a:pt x="113" y="46"/>
                    <a:pt x="113" y="46"/>
                  </a:cubicBezTo>
                  <a:cubicBezTo>
                    <a:pt x="138" y="58"/>
                    <a:pt x="147" y="68"/>
                    <a:pt x="146" y="71"/>
                  </a:cubicBezTo>
                  <a:cubicBezTo>
                    <a:pt x="146" y="72"/>
                    <a:pt x="141" y="74"/>
                    <a:pt x="124" y="70"/>
                  </a:cubicBezTo>
                  <a:cubicBezTo>
                    <a:pt x="106" y="66"/>
                    <a:pt x="106" y="66"/>
                    <a:pt x="106" y="66"/>
                  </a:cubicBezTo>
                  <a:cubicBezTo>
                    <a:pt x="123" y="74"/>
                    <a:pt x="123" y="74"/>
                    <a:pt x="123" y="74"/>
                  </a:cubicBezTo>
                  <a:cubicBezTo>
                    <a:pt x="141" y="84"/>
                    <a:pt x="149" y="93"/>
                    <a:pt x="148" y="95"/>
                  </a:cubicBezTo>
                  <a:cubicBezTo>
                    <a:pt x="147" y="97"/>
                    <a:pt x="141" y="98"/>
                    <a:pt x="128" y="95"/>
                  </a:cubicBezTo>
                  <a:cubicBezTo>
                    <a:pt x="114" y="92"/>
                    <a:pt x="114" y="92"/>
                    <a:pt x="114" y="92"/>
                  </a:cubicBezTo>
                  <a:cubicBezTo>
                    <a:pt x="126" y="100"/>
                    <a:pt x="126" y="100"/>
                    <a:pt x="126" y="100"/>
                  </a:cubicBezTo>
                  <a:cubicBezTo>
                    <a:pt x="139" y="107"/>
                    <a:pt x="145" y="114"/>
                    <a:pt x="143" y="117"/>
                  </a:cubicBezTo>
                  <a:cubicBezTo>
                    <a:pt x="143" y="119"/>
                    <a:pt x="137" y="120"/>
                    <a:pt x="128" y="119"/>
                  </a:cubicBezTo>
                  <a:cubicBezTo>
                    <a:pt x="115" y="117"/>
                    <a:pt x="115" y="117"/>
                    <a:pt x="115" y="117"/>
                  </a:cubicBezTo>
                  <a:cubicBezTo>
                    <a:pt x="126" y="123"/>
                    <a:pt x="126" y="123"/>
                    <a:pt x="126" y="123"/>
                  </a:cubicBezTo>
                  <a:cubicBezTo>
                    <a:pt x="137" y="129"/>
                    <a:pt x="141" y="135"/>
                    <a:pt x="140" y="137"/>
                  </a:cubicBezTo>
                  <a:cubicBezTo>
                    <a:pt x="140" y="138"/>
                    <a:pt x="135" y="139"/>
                    <a:pt x="125" y="137"/>
                  </a:cubicBezTo>
                  <a:cubicBezTo>
                    <a:pt x="120" y="136"/>
                    <a:pt x="120" y="136"/>
                    <a:pt x="120" y="136"/>
                  </a:cubicBezTo>
                  <a:cubicBezTo>
                    <a:pt x="122" y="140"/>
                    <a:pt x="122" y="140"/>
                    <a:pt x="122" y="140"/>
                  </a:cubicBezTo>
                  <a:cubicBezTo>
                    <a:pt x="123" y="141"/>
                    <a:pt x="123" y="142"/>
                    <a:pt x="123" y="143"/>
                  </a:cubicBezTo>
                  <a:cubicBezTo>
                    <a:pt x="129" y="156"/>
                    <a:pt x="115" y="175"/>
                    <a:pt x="111" y="180"/>
                  </a:cubicBezTo>
                  <a:cubicBezTo>
                    <a:pt x="106" y="179"/>
                    <a:pt x="83" y="175"/>
                    <a:pt x="77" y="163"/>
                  </a:cubicBezTo>
                  <a:cubicBezTo>
                    <a:pt x="76" y="160"/>
                    <a:pt x="76" y="160"/>
                    <a:pt x="76" y="160"/>
                  </a:cubicBezTo>
                  <a:cubicBezTo>
                    <a:pt x="73" y="162"/>
                    <a:pt x="73" y="162"/>
                    <a:pt x="73" y="162"/>
                  </a:cubicBezTo>
                  <a:cubicBezTo>
                    <a:pt x="69" y="167"/>
                    <a:pt x="67" y="168"/>
                    <a:pt x="66" y="168"/>
                  </a:cubicBezTo>
                  <a:cubicBezTo>
                    <a:pt x="64" y="167"/>
                    <a:pt x="63" y="160"/>
                    <a:pt x="66" y="148"/>
                  </a:cubicBezTo>
                  <a:cubicBezTo>
                    <a:pt x="69" y="136"/>
                    <a:pt x="69" y="136"/>
                    <a:pt x="69" y="136"/>
                  </a:cubicBezTo>
                  <a:cubicBezTo>
                    <a:pt x="62" y="146"/>
                    <a:pt x="62" y="146"/>
                    <a:pt x="62" y="146"/>
                  </a:cubicBezTo>
                  <a:cubicBezTo>
                    <a:pt x="56" y="154"/>
                    <a:pt x="52" y="157"/>
                    <a:pt x="50" y="156"/>
                  </a:cubicBezTo>
                  <a:cubicBezTo>
                    <a:pt x="47" y="155"/>
                    <a:pt x="46" y="146"/>
                    <a:pt x="49" y="132"/>
                  </a:cubicBezTo>
                  <a:cubicBezTo>
                    <a:pt x="53" y="118"/>
                    <a:pt x="53" y="118"/>
                    <a:pt x="53" y="118"/>
                  </a:cubicBezTo>
                  <a:cubicBezTo>
                    <a:pt x="45" y="130"/>
                    <a:pt x="45" y="130"/>
                    <a:pt x="45" y="130"/>
                  </a:cubicBezTo>
                  <a:cubicBezTo>
                    <a:pt x="38" y="141"/>
                    <a:pt x="33" y="144"/>
                    <a:pt x="31" y="144"/>
                  </a:cubicBezTo>
                  <a:cubicBezTo>
                    <a:pt x="29" y="143"/>
                    <a:pt x="28" y="132"/>
                    <a:pt x="34" y="111"/>
                  </a:cubicBezTo>
                  <a:cubicBezTo>
                    <a:pt x="39" y="94"/>
                    <a:pt x="39" y="94"/>
                    <a:pt x="39" y="94"/>
                  </a:cubicBezTo>
                  <a:cubicBezTo>
                    <a:pt x="30" y="110"/>
                    <a:pt x="30" y="110"/>
                    <a:pt x="30" y="110"/>
                  </a:cubicBezTo>
                  <a:cubicBezTo>
                    <a:pt x="21" y="124"/>
                    <a:pt x="16" y="126"/>
                    <a:pt x="15" y="126"/>
                  </a:cubicBezTo>
                  <a:cubicBezTo>
                    <a:pt x="12" y="125"/>
                    <a:pt x="11" y="111"/>
                    <a:pt x="21" y="84"/>
                  </a:cubicBezTo>
                  <a:cubicBezTo>
                    <a:pt x="27" y="66"/>
                    <a:pt x="27" y="66"/>
                    <a:pt x="27" y="66"/>
                  </a:cubicBezTo>
                  <a:cubicBezTo>
                    <a:pt x="17" y="82"/>
                    <a:pt x="17" y="82"/>
                    <a:pt x="17" y="82"/>
                  </a:cubicBezTo>
                  <a:cubicBezTo>
                    <a:pt x="8" y="95"/>
                    <a:pt x="4" y="97"/>
                    <a:pt x="3" y="97"/>
                  </a:cubicBezTo>
                  <a:cubicBezTo>
                    <a:pt x="2" y="97"/>
                    <a:pt x="0" y="93"/>
                    <a:pt x="2" y="83"/>
                  </a:cubicBezTo>
                  <a:cubicBezTo>
                    <a:pt x="2" y="82"/>
                    <a:pt x="2" y="82"/>
                    <a:pt x="2" y="81"/>
                  </a:cubicBezTo>
                  <a:cubicBezTo>
                    <a:pt x="3" y="71"/>
                    <a:pt x="7" y="58"/>
                    <a:pt x="12" y="45"/>
                  </a:cubicBezTo>
                  <a:cubicBezTo>
                    <a:pt x="20" y="25"/>
                    <a:pt x="30" y="8"/>
                    <a:pt x="37" y="2"/>
                  </a:cubicBezTo>
                  <a:cubicBezTo>
                    <a:pt x="37" y="2"/>
                    <a:pt x="38" y="3"/>
                    <a:pt x="38" y="3"/>
                  </a:cubicBezTo>
                  <a:cubicBezTo>
                    <a:pt x="38" y="4"/>
                    <a:pt x="39" y="6"/>
                    <a:pt x="40" y="8"/>
                  </a:cubicBezTo>
                  <a:cubicBezTo>
                    <a:pt x="41" y="11"/>
                    <a:pt x="43" y="17"/>
                    <a:pt x="46" y="23"/>
                  </a:cubicBezTo>
                  <a:cubicBezTo>
                    <a:pt x="51" y="35"/>
                    <a:pt x="58" y="51"/>
                    <a:pt x="65" y="66"/>
                  </a:cubicBezTo>
                  <a:cubicBezTo>
                    <a:pt x="79" y="97"/>
                    <a:pt x="93" y="128"/>
                    <a:pt x="94" y="13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30" name="Freeform 30"/>
            <p:cNvSpPr>
              <a:spLocks/>
            </p:cNvSpPr>
            <p:nvPr/>
          </p:nvSpPr>
          <p:spPr bwMode="auto">
            <a:xfrm>
              <a:off x="12844128" y="4284319"/>
              <a:ext cx="507652" cy="398709"/>
            </a:xfrm>
            <a:custGeom>
              <a:avLst/>
              <a:gdLst>
                <a:gd name="T0" fmla="*/ 96 w 191"/>
                <a:gd name="T1" fmla="*/ 148 h 150"/>
                <a:gd name="T2" fmla="*/ 63 w 191"/>
                <a:gd name="T3" fmla="*/ 122 h 150"/>
                <a:gd name="T4" fmla="*/ 50 w 191"/>
                <a:gd name="T5" fmla="*/ 107 h 150"/>
                <a:gd name="T6" fmla="*/ 59 w 191"/>
                <a:gd name="T7" fmla="*/ 125 h 150"/>
                <a:gd name="T8" fmla="*/ 65 w 191"/>
                <a:gd name="T9" fmla="*/ 144 h 150"/>
                <a:gd name="T10" fmla="*/ 25 w 191"/>
                <a:gd name="T11" fmla="*/ 109 h 150"/>
                <a:gd name="T12" fmla="*/ 1 w 191"/>
                <a:gd name="T13" fmla="*/ 66 h 150"/>
                <a:gd name="T14" fmla="*/ 2 w 191"/>
                <a:gd name="T15" fmla="*/ 66 h 150"/>
                <a:gd name="T16" fmla="*/ 7 w 191"/>
                <a:gd name="T17" fmla="*/ 67 h 150"/>
                <a:gd name="T18" fmla="*/ 23 w 191"/>
                <a:gd name="T19" fmla="*/ 69 h 150"/>
                <a:gd name="T20" fmla="*/ 70 w 191"/>
                <a:gd name="T21" fmla="*/ 75 h 150"/>
                <a:gd name="T22" fmla="*/ 140 w 191"/>
                <a:gd name="T23" fmla="*/ 82 h 150"/>
                <a:gd name="T24" fmla="*/ 71 w 191"/>
                <a:gd name="T25" fmla="*/ 72 h 150"/>
                <a:gd name="T26" fmla="*/ 23 w 191"/>
                <a:gd name="T27" fmla="*/ 65 h 150"/>
                <a:gd name="T28" fmla="*/ 8 w 191"/>
                <a:gd name="T29" fmla="*/ 62 h 150"/>
                <a:gd name="T30" fmla="*/ 4 w 191"/>
                <a:gd name="T31" fmla="*/ 61 h 150"/>
                <a:gd name="T32" fmla="*/ 2 w 191"/>
                <a:gd name="T33" fmla="*/ 61 h 150"/>
                <a:gd name="T34" fmla="*/ 1 w 191"/>
                <a:gd name="T35" fmla="*/ 66 h 150"/>
                <a:gd name="T36" fmla="*/ 0 w 191"/>
                <a:gd name="T37" fmla="*/ 65 h 150"/>
                <a:gd name="T38" fmla="*/ 0 w 191"/>
                <a:gd name="T39" fmla="*/ 65 h 150"/>
                <a:gd name="T40" fmla="*/ 0 w 191"/>
                <a:gd name="T41" fmla="*/ 64 h 150"/>
                <a:gd name="T42" fmla="*/ 1 w 191"/>
                <a:gd name="T43" fmla="*/ 62 h 150"/>
                <a:gd name="T44" fmla="*/ 1 w 191"/>
                <a:gd name="T45" fmla="*/ 61 h 150"/>
                <a:gd name="T46" fmla="*/ 36 w 191"/>
                <a:gd name="T47" fmla="*/ 26 h 150"/>
                <a:gd name="T48" fmla="*/ 84 w 191"/>
                <a:gd name="T49" fmla="*/ 3 h 150"/>
                <a:gd name="T50" fmla="*/ 74 w 191"/>
                <a:gd name="T51" fmla="*/ 20 h 150"/>
                <a:gd name="T52" fmla="*/ 60 w 191"/>
                <a:gd name="T53" fmla="*/ 34 h 150"/>
                <a:gd name="T54" fmla="*/ 77 w 191"/>
                <a:gd name="T55" fmla="*/ 23 h 150"/>
                <a:gd name="T56" fmla="*/ 115 w 191"/>
                <a:gd name="T57" fmla="*/ 7 h 150"/>
                <a:gd name="T58" fmla="*/ 103 w 191"/>
                <a:gd name="T59" fmla="*/ 26 h 150"/>
                <a:gd name="T60" fmla="*/ 91 w 191"/>
                <a:gd name="T61" fmla="*/ 39 h 150"/>
                <a:gd name="T62" fmla="*/ 106 w 191"/>
                <a:gd name="T63" fmla="*/ 29 h 150"/>
                <a:gd name="T64" fmla="*/ 137 w 191"/>
                <a:gd name="T65" fmla="*/ 18 h 150"/>
                <a:gd name="T66" fmla="*/ 127 w 191"/>
                <a:gd name="T67" fmla="*/ 35 h 150"/>
                <a:gd name="T68" fmla="*/ 117 w 191"/>
                <a:gd name="T69" fmla="*/ 46 h 150"/>
                <a:gd name="T70" fmla="*/ 130 w 191"/>
                <a:gd name="T71" fmla="*/ 39 h 150"/>
                <a:gd name="T72" fmla="*/ 153 w 191"/>
                <a:gd name="T73" fmla="*/ 33 h 150"/>
                <a:gd name="T74" fmla="*/ 147 w 191"/>
                <a:gd name="T75" fmla="*/ 47 h 150"/>
                <a:gd name="T76" fmla="*/ 139 w 191"/>
                <a:gd name="T77" fmla="*/ 57 h 150"/>
                <a:gd name="T78" fmla="*/ 150 w 191"/>
                <a:gd name="T79" fmla="*/ 51 h 150"/>
                <a:gd name="T80" fmla="*/ 169 w 191"/>
                <a:gd name="T81" fmla="*/ 45 h 150"/>
                <a:gd name="T82" fmla="*/ 161 w 191"/>
                <a:gd name="T83" fmla="*/ 59 h 150"/>
                <a:gd name="T84" fmla="*/ 158 w 191"/>
                <a:gd name="T85" fmla="*/ 63 h 150"/>
                <a:gd name="T86" fmla="*/ 163 w 191"/>
                <a:gd name="T87" fmla="*/ 63 h 150"/>
                <a:gd name="T88" fmla="*/ 166 w 191"/>
                <a:gd name="T89" fmla="*/ 63 h 150"/>
                <a:gd name="T90" fmla="*/ 191 w 191"/>
                <a:gd name="T91" fmla="*/ 92 h 150"/>
                <a:gd name="T92" fmla="*/ 159 w 191"/>
                <a:gd name="T93" fmla="*/ 113 h 150"/>
                <a:gd name="T94" fmla="*/ 156 w 191"/>
                <a:gd name="T95" fmla="*/ 113 h 150"/>
                <a:gd name="T96" fmla="*/ 157 w 191"/>
                <a:gd name="T97" fmla="*/ 116 h 150"/>
                <a:gd name="T98" fmla="*/ 158 w 191"/>
                <a:gd name="T99" fmla="*/ 126 h 150"/>
                <a:gd name="T100" fmla="*/ 141 w 191"/>
                <a:gd name="T101" fmla="*/ 115 h 150"/>
                <a:gd name="T102" fmla="*/ 132 w 191"/>
                <a:gd name="T103" fmla="*/ 107 h 150"/>
                <a:gd name="T104" fmla="*/ 137 w 191"/>
                <a:gd name="T105" fmla="*/ 118 h 150"/>
                <a:gd name="T106" fmla="*/ 140 w 191"/>
                <a:gd name="T107" fmla="*/ 133 h 150"/>
                <a:gd name="T108" fmla="*/ 119 w 191"/>
                <a:gd name="T109" fmla="*/ 121 h 150"/>
                <a:gd name="T110" fmla="*/ 108 w 191"/>
                <a:gd name="T111" fmla="*/ 111 h 150"/>
                <a:gd name="T112" fmla="*/ 115 w 191"/>
                <a:gd name="T113" fmla="*/ 124 h 150"/>
                <a:gd name="T114" fmla="*/ 120 w 191"/>
                <a:gd name="T115" fmla="*/ 143 h 150"/>
                <a:gd name="T116" fmla="*/ 93 w 191"/>
                <a:gd name="T117" fmla="*/ 124 h 150"/>
                <a:gd name="T118" fmla="*/ 81 w 191"/>
                <a:gd name="T119" fmla="*/ 111 h 150"/>
                <a:gd name="T120" fmla="*/ 89 w 191"/>
                <a:gd name="T121" fmla="*/ 127 h 150"/>
                <a:gd name="T122" fmla="*/ 96 w 191"/>
                <a:gd name="T123"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50">
                  <a:moveTo>
                    <a:pt x="96" y="148"/>
                  </a:moveTo>
                  <a:cubicBezTo>
                    <a:pt x="94" y="150"/>
                    <a:pt x="82" y="144"/>
                    <a:pt x="63" y="122"/>
                  </a:cubicBezTo>
                  <a:cubicBezTo>
                    <a:pt x="50" y="107"/>
                    <a:pt x="50" y="107"/>
                    <a:pt x="50" y="107"/>
                  </a:cubicBezTo>
                  <a:cubicBezTo>
                    <a:pt x="59" y="125"/>
                    <a:pt x="59" y="125"/>
                    <a:pt x="59" y="125"/>
                  </a:cubicBezTo>
                  <a:cubicBezTo>
                    <a:pt x="66" y="138"/>
                    <a:pt x="66" y="143"/>
                    <a:pt x="65" y="144"/>
                  </a:cubicBezTo>
                  <a:cubicBezTo>
                    <a:pt x="62" y="146"/>
                    <a:pt x="45" y="136"/>
                    <a:pt x="25" y="109"/>
                  </a:cubicBezTo>
                  <a:cubicBezTo>
                    <a:pt x="12" y="92"/>
                    <a:pt x="2" y="75"/>
                    <a:pt x="1" y="66"/>
                  </a:cubicBezTo>
                  <a:cubicBezTo>
                    <a:pt x="1" y="66"/>
                    <a:pt x="1" y="66"/>
                    <a:pt x="2" y="66"/>
                  </a:cubicBezTo>
                  <a:cubicBezTo>
                    <a:pt x="3" y="66"/>
                    <a:pt x="5" y="67"/>
                    <a:pt x="7" y="67"/>
                  </a:cubicBezTo>
                  <a:cubicBezTo>
                    <a:pt x="11" y="68"/>
                    <a:pt x="16" y="68"/>
                    <a:pt x="23" y="69"/>
                  </a:cubicBezTo>
                  <a:cubicBezTo>
                    <a:pt x="36" y="71"/>
                    <a:pt x="53" y="73"/>
                    <a:pt x="70" y="75"/>
                  </a:cubicBezTo>
                  <a:cubicBezTo>
                    <a:pt x="105" y="78"/>
                    <a:pt x="140" y="82"/>
                    <a:pt x="140" y="82"/>
                  </a:cubicBezTo>
                  <a:cubicBezTo>
                    <a:pt x="140" y="82"/>
                    <a:pt x="105" y="77"/>
                    <a:pt x="71" y="72"/>
                  </a:cubicBezTo>
                  <a:cubicBezTo>
                    <a:pt x="53" y="69"/>
                    <a:pt x="36" y="67"/>
                    <a:pt x="23" y="65"/>
                  </a:cubicBezTo>
                  <a:cubicBezTo>
                    <a:pt x="17" y="63"/>
                    <a:pt x="12" y="63"/>
                    <a:pt x="8" y="62"/>
                  </a:cubicBezTo>
                  <a:cubicBezTo>
                    <a:pt x="6" y="62"/>
                    <a:pt x="5" y="61"/>
                    <a:pt x="4" y="61"/>
                  </a:cubicBezTo>
                  <a:cubicBezTo>
                    <a:pt x="3" y="61"/>
                    <a:pt x="2" y="61"/>
                    <a:pt x="2" y="61"/>
                  </a:cubicBezTo>
                  <a:cubicBezTo>
                    <a:pt x="1" y="66"/>
                    <a:pt x="1" y="66"/>
                    <a:pt x="1" y="66"/>
                  </a:cubicBezTo>
                  <a:cubicBezTo>
                    <a:pt x="1" y="65"/>
                    <a:pt x="0" y="65"/>
                    <a:pt x="0" y="65"/>
                  </a:cubicBezTo>
                  <a:cubicBezTo>
                    <a:pt x="0" y="65"/>
                    <a:pt x="0" y="65"/>
                    <a:pt x="0" y="65"/>
                  </a:cubicBezTo>
                  <a:cubicBezTo>
                    <a:pt x="0" y="65"/>
                    <a:pt x="0" y="64"/>
                    <a:pt x="0" y="64"/>
                  </a:cubicBezTo>
                  <a:cubicBezTo>
                    <a:pt x="1" y="64"/>
                    <a:pt x="1" y="63"/>
                    <a:pt x="1" y="62"/>
                  </a:cubicBezTo>
                  <a:cubicBezTo>
                    <a:pt x="1" y="61"/>
                    <a:pt x="1" y="61"/>
                    <a:pt x="1" y="61"/>
                  </a:cubicBezTo>
                  <a:cubicBezTo>
                    <a:pt x="4" y="53"/>
                    <a:pt x="18" y="39"/>
                    <a:pt x="36" y="26"/>
                  </a:cubicBezTo>
                  <a:cubicBezTo>
                    <a:pt x="63" y="5"/>
                    <a:pt x="82" y="0"/>
                    <a:pt x="84" y="3"/>
                  </a:cubicBezTo>
                  <a:cubicBezTo>
                    <a:pt x="85" y="4"/>
                    <a:pt x="84" y="8"/>
                    <a:pt x="74" y="20"/>
                  </a:cubicBezTo>
                  <a:cubicBezTo>
                    <a:pt x="60" y="34"/>
                    <a:pt x="60" y="34"/>
                    <a:pt x="60" y="34"/>
                  </a:cubicBezTo>
                  <a:cubicBezTo>
                    <a:pt x="77" y="23"/>
                    <a:pt x="77" y="23"/>
                    <a:pt x="77" y="23"/>
                  </a:cubicBezTo>
                  <a:cubicBezTo>
                    <a:pt x="100" y="7"/>
                    <a:pt x="114" y="5"/>
                    <a:pt x="115" y="7"/>
                  </a:cubicBezTo>
                  <a:cubicBezTo>
                    <a:pt x="116" y="8"/>
                    <a:pt x="115" y="13"/>
                    <a:pt x="103" y="26"/>
                  </a:cubicBezTo>
                  <a:cubicBezTo>
                    <a:pt x="91" y="39"/>
                    <a:pt x="91" y="39"/>
                    <a:pt x="91" y="39"/>
                  </a:cubicBezTo>
                  <a:cubicBezTo>
                    <a:pt x="106" y="29"/>
                    <a:pt x="106" y="29"/>
                    <a:pt x="106" y="29"/>
                  </a:cubicBezTo>
                  <a:cubicBezTo>
                    <a:pt x="124" y="18"/>
                    <a:pt x="135" y="16"/>
                    <a:pt x="137" y="18"/>
                  </a:cubicBezTo>
                  <a:cubicBezTo>
                    <a:pt x="138" y="20"/>
                    <a:pt x="136" y="25"/>
                    <a:pt x="127" y="35"/>
                  </a:cubicBezTo>
                  <a:cubicBezTo>
                    <a:pt x="117" y="46"/>
                    <a:pt x="117" y="46"/>
                    <a:pt x="117" y="46"/>
                  </a:cubicBezTo>
                  <a:cubicBezTo>
                    <a:pt x="130" y="39"/>
                    <a:pt x="130" y="39"/>
                    <a:pt x="130" y="39"/>
                  </a:cubicBezTo>
                  <a:cubicBezTo>
                    <a:pt x="143" y="32"/>
                    <a:pt x="152" y="30"/>
                    <a:pt x="153" y="33"/>
                  </a:cubicBezTo>
                  <a:cubicBezTo>
                    <a:pt x="155" y="35"/>
                    <a:pt x="153" y="40"/>
                    <a:pt x="147" y="47"/>
                  </a:cubicBezTo>
                  <a:cubicBezTo>
                    <a:pt x="139" y="57"/>
                    <a:pt x="139" y="57"/>
                    <a:pt x="139" y="57"/>
                  </a:cubicBezTo>
                  <a:cubicBezTo>
                    <a:pt x="150" y="51"/>
                    <a:pt x="150" y="51"/>
                    <a:pt x="150" y="51"/>
                  </a:cubicBezTo>
                  <a:cubicBezTo>
                    <a:pt x="161" y="44"/>
                    <a:pt x="168" y="44"/>
                    <a:pt x="169" y="45"/>
                  </a:cubicBezTo>
                  <a:cubicBezTo>
                    <a:pt x="170" y="47"/>
                    <a:pt x="168" y="52"/>
                    <a:pt x="161" y="59"/>
                  </a:cubicBezTo>
                  <a:cubicBezTo>
                    <a:pt x="158" y="63"/>
                    <a:pt x="158" y="63"/>
                    <a:pt x="158" y="63"/>
                  </a:cubicBezTo>
                  <a:cubicBezTo>
                    <a:pt x="163" y="63"/>
                    <a:pt x="163" y="63"/>
                    <a:pt x="163" y="63"/>
                  </a:cubicBezTo>
                  <a:cubicBezTo>
                    <a:pt x="164" y="63"/>
                    <a:pt x="165" y="63"/>
                    <a:pt x="166" y="63"/>
                  </a:cubicBezTo>
                  <a:cubicBezTo>
                    <a:pt x="180" y="65"/>
                    <a:pt x="189" y="87"/>
                    <a:pt x="191" y="92"/>
                  </a:cubicBezTo>
                  <a:cubicBezTo>
                    <a:pt x="188" y="97"/>
                    <a:pt x="173" y="114"/>
                    <a:pt x="159" y="113"/>
                  </a:cubicBezTo>
                  <a:cubicBezTo>
                    <a:pt x="156" y="113"/>
                    <a:pt x="156" y="113"/>
                    <a:pt x="156" y="113"/>
                  </a:cubicBezTo>
                  <a:cubicBezTo>
                    <a:pt x="157" y="116"/>
                    <a:pt x="157" y="116"/>
                    <a:pt x="157" y="116"/>
                  </a:cubicBezTo>
                  <a:cubicBezTo>
                    <a:pt x="159" y="122"/>
                    <a:pt x="159" y="125"/>
                    <a:pt x="158" y="126"/>
                  </a:cubicBezTo>
                  <a:cubicBezTo>
                    <a:pt x="156" y="127"/>
                    <a:pt x="150" y="124"/>
                    <a:pt x="141" y="115"/>
                  </a:cubicBezTo>
                  <a:cubicBezTo>
                    <a:pt x="132" y="107"/>
                    <a:pt x="132" y="107"/>
                    <a:pt x="132" y="107"/>
                  </a:cubicBezTo>
                  <a:cubicBezTo>
                    <a:pt x="137" y="118"/>
                    <a:pt x="137" y="118"/>
                    <a:pt x="137" y="118"/>
                  </a:cubicBezTo>
                  <a:cubicBezTo>
                    <a:pt x="141" y="127"/>
                    <a:pt x="141" y="132"/>
                    <a:pt x="140" y="133"/>
                  </a:cubicBezTo>
                  <a:cubicBezTo>
                    <a:pt x="137" y="135"/>
                    <a:pt x="129" y="132"/>
                    <a:pt x="119" y="121"/>
                  </a:cubicBezTo>
                  <a:cubicBezTo>
                    <a:pt x="108" y="111"/>
                    <a:pt x="108" y="111"/>
                    <a:pt x="108" y="111"/>
                  </a:cubicBezTo>
                  <a:cubicBezTo>
                    <a:pt x="115" y="124"/>
                    <a:pt x="115" y="124"/>
                    <a:pt x="115" y="124"/>
                  </a:cubicBezTo>
                  <a:cubicBezTo>
                    <a:pt x="121" y="136"/>
                    <a:pt x="121" y="142"/>
                    <a:pt x="120" y="143"/>
                  </a:cubicBezTo>
                  <a:cubicBezTo>
                    <a:pt x="118" y="145"/>
                    <a:pt x="108" y="140"/>
                    <a:pt x="93" y="124"/>
                  </a:cubicBezTo>
                  <a:cubicBezTo>
                    <a:pt x="81" y="111"/>
                    <a:pt x="81" y="111"/>
                    <a:pt x="81" y="111"/>
                  </a:cubicBezTo>
                  <a:cubicBezTo>
                    <a:pt x="89" y="127"/>
                    <a:pt x="89" y="127"/>
                    <a:pt x="89" y="127"/>
                  </a:cubicBezTo>
                  <a:cubicBezTo>
                    <a:pt x="98" y="142"/>
                    <a:pt x="97" y="147"/>
                    <a:pt x="96" y="14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31" name="Freeform 31"/>
            <p:cNvSpPr>
              <a:spLocks/>
            </p:cNvSpPr>
            <p:nvPr/>
          </p:nvSpPr>
          <p:spPr bwMode="auto">
            <a:xfrm>
              <a:off x="12583564" y="3944013"/>
              <a:ext cx="396462" cy="430156"/>
            </a:xfrm>
            <a:custGeom>
              <a:avLst/>
              <a:gdLst>
                <a:gd name="T0" fmla="*/ 103 w 149"/>
                <a:gd name="T1" fmla="*/ 47 h 162"/>
                <a:gd name="T2" fmla="*/ 58 w 149"/>
                <a:gd name="T3" fmla="*/ 101 h 162"/>
                <a:gd name="T4" fmla="*/ 28 w 149"/>
                <a:gd name="T5" fmla="*/ 138 h 162"/>
                <a:gd name="T6" fmla="*/ 18 w 149"/>
                <a:gd name="T7" fmla="*/ 150 h 162"/>
                <a:gd name="T8" fmla="*/ 15 w 149"/>
                <a:gd name="T9" fmla="*/ 154 h 162"/>
                <a:gd name="T10" fmla="*/ 13 w 149"/>
                <a:gd name="T11" fmla="*/ 154 h 162"/>
                <a:gd name="T12" fmla="*/ 1 w 149"/>
                <a:gd name="T13" fmla="*/ 107 h 162"/>
                <a:gd name="T14" fmla="*/ 1 w 149"/>
                <a:gd name="T15" fmla="*/ 69 h 162"/>
                <a:gd name="T16" fmla="*/ 6 w 149"/>
                <a:gd name="T17" fmla="*/ 54 h 162"/>
                <a:gd name="T18" fmla="*/ 15 w 149"/>
                <a:gd name="T19" fmla="*/ 72 h 162"/>
                <a:gd name="T20" fmla="*/ 21 w 149"/>
                <a:gd name="T21" fmla="*/ 91 h 162"/>
                <a:gd name="T22" fmla="*/ 20 w 149"/>
                <a:gd name="T23" fmla="*/ 71 h 162"/>
                <a:gd name="T24" fmla="*/ 25 w 149"/>
                <a:gd name="T25" fmla="*/ 30 h 162"/>
                <a:gd name="T26" fmla="*/ 35 w 149"/>
                <a:gd name="T27" fmla="*/ 50 h 162"/>
                <a:gd name="T28" fmla="*/ 40 w 149"/>
                <a:gd name="T29" fmla="*/ 67 h 162"/>
                <a:gd name="T30" fmla="*/ 40 w 149"/>
                <a:gd name="T31" fmla="*/ 49 h 162"/>
                <a:gd name="T32" fmla="*/ 46 w 149"/>
                <a:gd name="T33" fmla="*/ 17 h 162"/>
                <a:gd name="T34" fmla="*/ 56 w 149"/>
                <a:gd name="T35" fmla="*/ 34 h 162"/>
                <a:gd name="T36" fmla="*/ 60 w 149"/>
                <a:gd name="T37" fmla="*/ 48 h 162"/>
                <a:gd name="T38" fmla="*/ 60 w 149"/>
                <a:gd name="T39" fmla="*/ 33 h 162"/>
                <a:gd name="T40" fmla="*/ 67 w 149"/>
                <a:gd name="T41" fmla="*/ 10 h 162"/>
                <a:gd name="T42" fmla="*/ 76 w 149"/>
                <a:gd name="T43" fmla="*/ 23 h 162"/>
                <a:gd name="T44" fmla="*/ 80 w 149"/>
                <a:gd name="T45" fmla="*/ 35 h 162"/>
                <a:gd name="T46" fmla="*/ 81 w 149"/>
                <a:gd name="T47" fmla="*/ 22 h 162"/>
                <a:gd name="T48" fmla="*/ 86 w 149"/>
                <a:gd name="T49" fmla="*/ 3 h 162"/>
                <a:gd name="T50" fmla="*/ 91 w 149"/>
                <a:gd name="T51" fmla="*/ 10 h 162"/>
                <a:gd name="T52" fmla="*/ 93 w 149"/>
                <a:gd name="T53" fmla="*/ 14 h 162"/>
                <a:gd name="T54" fmla="*/ 95 w 149"/>
                <a:gd name="T55" fmla="*/ 11 h 162"/>
                <a:gd name="T56" fmla="*/ 133 w 149"/>
                <a:gd name="T57" fmla="*/ 4 h 162"/>
                <a:gd name="T58" fmla="*/ 135 w 149"/>
                <a:gd name="T59" fmla="*/ 42 h 162"/>
                <a:gd name="T60" fmla="*/ 133 w 149"/>
                <a:gd name="T61" fmla="*/ 45 h 162"/>
                <a:gd name="T62" fmla="*/ 129 w 149"/>
                <a:gd name="T63" fmla="*/ 48 h 162"/>
                <a:gd name="T64" fmla="*/ 134 w 149"/>
                <a:gd name="T65" fmla="*/ 49 h 162"/>
                <a:gd name="T66" fmla="*/ 149 w 149"/>
                <a:gd name="T67" fmla="*/ 53 h 162"/>
                <a:gd name="T68" fmla="*/ 132 w 149"/>
                <a:gd name="T69" fmla="*/ 62 h 162"/>
                <a:gd name="T70" fmla="*/ 120 w 149"/>
                <a:gd name="T71" fmla="*/ 66 h 162"/>
                <a:gd name="T72" fmla="*/ 132 w 149"/>
                <a:gd name="T73" fmla="*/ 67 h 162"/>
                <a:gd name="T74" fmla="*/ 147 w 149"/>
                <a:gd name="T75" fmla="*/ 73 h 162"/>
                <a:gd name="T76" fmla="*/ 126 w 149"/>
                <a:gd name="T77" fmla="*/ 85 h 162"/>
                <a:gd name="T78" fmla="*/ 112 w 149"/>
                <a:gd name="T79" fmla="*/ 89 h 162"/>
                <a:gd name="T80" fmla="*/ 126 w 149"/>
                <a:gd name="T81" fmla="*/ 89 h 162"/>
                <a:gd name="T82" fmla="*/ 145 w 149"/>
                <a:gd name="T83" fmla="*/ 95 h 162"/>
                <a:gd name="T84" fmla="*/ 115 w 149"/>
                <a:gd name="T85" fmla="*/ 108 h 162"/>
                <a:gd name="T86" fmla="*/ 97 w 149"/>
                <a:gd name="T87" fmla="*/ 112 h 162"/>
                <a:gd name="T88" fmla="*/ 116 w 149"/>
                <a:gd name="T89" fmla="*/ 113 h 162"/>
                <a:gd name="T90" fmla="*/ 137 w 149"/>
                <a:gd name="T91" fmla="*/ 118 h 162"/>
                <a:gd name="T92" fmla="*/ 98 w 149"/>
                <a:gd name="T93" fmla="*/ 133 h 162"/>
                <a:gd name="T94" fmla="*/ 79 w 149"/>
                <a:gd name="T95" fmla="*/ 137 h 162"/>
                <a:gd name="T96" fmla="*/ 98 w 149"/>
                <a:gd name="T97" fmla="*/ 138 h 162"/>
                <a:gd name="T98" fmla="*/ 118 w 149"/>
                <a:gd name="T99" fmla="*/ 143 h 162"/>
                <a:gd name="T100" fmla="*/ 105 w 149"/>
                <a:gd name="T101" fmla="*/ 151 h 162"/>
                <a:gd name="T102" fmla="*/ 67 w 149"/>
                <a:gd name="T103" fmla="*/ 160 h 162"/>
                <a:gd name="T104" fmla="*/ 18 w 149"/>
                <a:gd name="T105" fmla="*/ 159 h 162"/>
                <a:gd name="T106" fmla="*/ 19 w 149"/>
                <a:gd name="T107" fmla="*/ 158 h 162"/>
                <a:gd name="T108" fmla="*/ 19 w 149"/>
                <a:gd name="T109" fmla="*/ 158 h 162"/>
                <a:gd name="T110" fmla="*/ 19 w 149"/>
                <a:gd name="T111" fmla="*/ 158 h 162"/>
                <a:gd name="T112" fmla="*/ 20 w 149"/>
                <a:gd name="T113" fmla="*/ 156 h 162"/>
                <a:gd name="T114" fmla="*/ 22 w 149"/>
                <a:gd name="T115" fmla="*/ 153 h 162"/>
                <a:gd name="T116" fmla="*/ 31 w 149"/>
                <a:gd name="T117" fmla="*/ 140 h 162"/>
                <a:gd name="T118" fmla="*/ 60 w 149"/>
                <a:gd name="T119" fmla="*/ 102 h 162"/>
                <a:gd name="T120" fmla="*/ 103 w 149"/>
                <a:gd name="T121" fmla="*/ 4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62">
                  <a:moveTo>
                    <a:pt x="103" y="47"/>
                  </a:moveTo>
                  <a:cubicBezTo>
                    <a:pt x="101" y="49"/>
                    <a:pt x="80" y="75"/>
                    <a:pt x="58" y="101"/>
                  </a:cubicBezTo>
                  <a:cubicBezTo>
                    <a:pt x="47" y="114"/>
                    <a:pt x="36" y="128"/>
                    <a:pt x="28" y="138"/>
                  </a:cubicBezTo>
                  <a:cubicBezTo>
                    <a:pt x="23" y="143"/>
                    <a:pt x="20" y="147"/>
                    <a:pt x="18" y="150"/>
                  </a:cubicBezTo>
                  <a:cubicBezTo>
                    <a:pt x="17" y="152"/>
                    <a:pt x="16" y="153"/>
                    <a:pt x="15" y="154"/>
                  </a:cubicBezTo>
                  <a:cubicBezTo>
                    <a:pt x="14" y="154"/>
                    <a:pt x="14" y="154"/>
                    <a:pt x="13" y="154"/>
                  </a:cubicBezTo>
                  <a:cubicBezTo>
                    <a:pt x="8" y="146"/>
                    <a:pt x="4" y="128"/>
                    <a:pt x="1" y="107"/>
                  </a:cubicBezTo>
                  <a:cubicBezTo>
                    <a:pt x="0" y="93"/>
                    <a:pt x="0" y="80"/>
                    <a:pt x="1" y="69"/>
                  </a:cubicBezTo>
                  <a:cubicBezTo>
                    <a:pt x="2" y="57"/>
                    <a:pt x="5" y="55"/>
                    <a:pt x="6" y="54"/>
                  </a:cubicBezTo>
                  <a:cubicBezTo>
                    <a:pt x="7" y="54"/>
                    <a:pt x="11" y="57"/>
                    <a:pt x="15" y="72"/>
                  </a:cubicBezTo>
                  <a:cubicBezTo>
                    <a:pt x="21" y="91"/>
                    <a:pt x="21" y="91"/>
                    <a:pt x="21" y="91"/>
                  </a:cubicBezTo>
                  <a:cubicBezTo>
                    <a:pt x="20" y="71"/>
                    <a:pt x="20" y="71"/>
                    <a:pt x="20" y="71"/>
                  </a:cubicBezTo>
                  <a:cubicBezTo>
                    <a:pt x="18" y="43"/>
                    <a:pt x="23" y="30"/>
                    <a:pt x="25" y="30"/>
                  </a:cubicBezTo>
                  <a:cubicBezTo>
                    <a:pt x="26" y="30"/>
                    <a:pt x="31" y="33"/>
                    <a:pt x="35" y="50"/>
                  </a:cubicBezTo>
                  <a:cubicBezTo>
                    <a:pt x="40" y="67"/>
                    <a:pt x="40" y="67"/>
                    <a:pt x="40" y="67"/>
                  </a:cubicBezTo>
                  <a:cubicBezTo>
                    <a:pt x="40" y="49"/>
                    <a:pt x="40" y="49"/>
                    <a:pt x="40" y="49"/>
                  </a:cubicBezTo>
                  <a:cubicBezTo>
                    <a:pt x="39" y="28"/>
                    <a:pt x="43" y="17"/>
                    <a:pt x="46" y="17"/>
                  </a:cubicBezTo>
                  <a:cubicBezTo>
                    <a:pt x="48" y="17"/>
                    <a:pt x="52" y="21"/>
                    <a:pt x="56" y="34"/>
                  </a:cubicBezTo>
                  <a:cubicBezTo>
                    <a:pt x="60" y="48"/>
                    <a:pt x="60" y="48"/>
                    <a:pt x="60" y="48"/>
                  </a:cubicBezTo>
                  <a:cubicBezTo>
                    <a:pt x="60" y="33"/>
                    <a:pt x="60" y="33"/>
                    <a:pt x="60" y="33"/>
                  </a:cubicBezTo>
                  <a:cubicBezTo>
                    <a:pt x="61" y="19"/>
                    <a:pt x="64" y="10"/>
                    <a:pt x="67" y="10"/>
                  </a:cubicBezTo>
                  <a:cubicBezTo>
                    <a:pt x="69" y="10"/>
                    <a:pt x="73" y="14"/>
                    <a:pt x="76" y="23"/>
                  </a:cubicBezTo>
                  <a:cubicBezTo>
                    <a:pt x="80" y="35"/>
                    <a:pt x="80" y="35"/>
                    <a:pt x="80" y="35"/>
                  </a:cubicBezTo>
                  <a:cubicBezTo>
                    <a:pt x="81" y="22"/>
                    <a:pt x="81" y="22"/>
                    <a:pt x="81" y="22"/>
                  </a:cubicBezTo>
                  <a:cubicBezTo>
                    <a:pt x="81" y="9"/>
                    <a:pt x="84" y="3"/>
                    <a:pt x="86" y="3"/>
                  </a:cubicBezTo>
                  <a:cubicBezTo>
                    <a:pt x="87" y="3"/>
                    <a:pt x="89" y="4"/>
                    <a:pt x="91" y="10"/>
                  </a:cubicBezTo>
                  <a:cubicBezTo>
                    <a:pt x="93" y="14"/>
                    <a:pt x="93" y="14"/>
                    <a:pt x="93" y="14"/>
                  </a:cubicBezTo>
                  <a:cubicBezTo>
                    <a:pt x="95" y="11"/>
                    <a:pt x="95" y="11"/>
                    <a:pt x="95" y="11"/>
                  </a:cubicBezTo>
                  <a:cubicBezTo>
                    <a:pt x="104" y="0"/>
                    <a:pt x="127" y="3"/>
                    <a:pt x="133" y="4"/>
                  </a:cubicBezTo>
                  <a:cubicBezTo>
                    <a:pt x="135" y="9"/>
                    <a:pt x="143" y="31"/>
                    <a:pt x="135" y="42"/>
                  </a:cubicBezTo>
                  <a:cubicBezTo>
                    <a:pt x="134" y="43"/>
                    <a:pt x="133" y="44"/>
                    <a:pt x="133" y="45"/>
                  </a:cubicBezTo>
                  <a:cubicBezTo>
                    <a:pt x="129" y="48"/>
                    <a:pt x="129" y="48"/>
                    <a:pt x="129" y="48"/>
                  </a:cubicBezTo>
                  <a:cubicBezTo>
                    <a:pt x="134" y="49"/>
                    <a:pt x="134" y="49"/>
                    <a:pt x="134" y="49"/>
                  </a:cubicBezTo>
                  <a:cubicBezTo>
                    <a:pt x="144" y="49"/>
                    <a:pt x="149" y="52"/>
                    <a:pt x="149" y="53"/>
                  </a:cubicBezTo>
                  <a:cubicBezTo>
                    <a:pt x="149" y="55"/>
                    <a:pt x="144" y="59"/>
                    <a:pt x="132" y="62"/>
                  </a:cubicBezTo>
                  <a:cubicBezTo>
                    <a:pt x="120" y="66"/>
                    <a:pt x="120" y="66"/>
                    <a:pt x="120" y="66"/>
                  </a:cubicBezTo>
                  <a:cubicBezTo>
                    <a:pt x="132" y="67"/>
                    <a:pt x="132" y="67"/>
                    <a:pt x="132" y="67"/>
                  </a:cubicBezTo>
                  <a:cubicBezTo>
                    <a:pt x="142" y="68"/>
                    <a:pt x="147" y="71"/>
                    <a:pt x="147" y="73"/>
                  </a:cubicBezTo>
                  <a:cubicBezTo>
                    <a:pt x="147" y="76"/>
                    <a:pt x="140" y="81"/>
                    <a:pt x="126" y="85"/>
                  </a:cubicBezTo>
                  <a:cubicBezTo>
                    <a:pt x="112" y="89"/>
                    <a:pt x="112" y="89"/>
                    <a:pt x="112" y="89"/>
                  </a:cubicBezTo>
                  <a:cubicBezTo>
                    <a:pt x="126" y="89"/>
                    <a:pt x="126" y="89"/>
                    <a:pt x="126" y="89"/>
                  </a:cubicBezTo>
                  <a:cubicBezTo>
                    <a:pt x="140" y="90"/>
                    <a:pt x="145" y="93"/>
                    <a:pt x="145" y="95"/>
                  </a:cubicBezTo>
                  <a:cubicBezTo>
                    <a:pt x="145" y="98"/>
                    <a:pt x="136" y="104"/>
                    <a:pt x="115" y="108"/>
                  </a:cubicBezTo>
                  <a:cubicBezTo>
                    <a:pt x="97" y="112"/>
                    <a:pt x="97" y="112"/>
                    <a:pt x="97" y="112"/>
                  </a:cubicBezTo>
                  <a:cubicBezTo>
                    <a:pt x="116" y="113"/>
                    <a:pt x="116" y="113"/>
                    <a:pt x="116" y="113"/>
                  </a:cubicBezTo>
                  <a:cubicBezTo>
                    <a:pt x="133" y="114"/>
                    <a:pt x="137" y="117"/>
                    <a:pt x="137" y="118"/>
                  </a:cubicBezTo>
                  <a:cubicBezTo>
                    <a:pt x="138" y="121"/>
                    <a:pt x="126" y="128"/>
                    <a:pt x="98" y="133"/>
                  </a:cubicBezTo>
                  <a:cubicBezTo>
                    <a:pt x="79" y="137"/>
                    <a:pt x="79" y="137"/>
                    <a:pt x="79" y="137"/>
                  </a:cubicBezTo>
                  <a:cubicBezTo>
                    <a:pt x="98" y="138"/>
                    <a:pt x="98" y="138"/>
                    <a:pt x="98" y="138"/>
                  </a:cubicBezTo>
                  <a:cubicBezTo>
                    <a:pt x="114" y="139"/>
                    <a:pt x="118" y="142"/>
                    <a:pt x="118" y="143"/>
                  </a:cubicBezTo>
                  <a:cubicBezTo>
                    <a:pt x="118" y="144"/>
                    <a:pt x="116" y="147"/>
                    <a:pt x="105" y="151"/>
                  </a:cubicBezTo>
                  <a:cubicBezTo>
                    <a:pt x="95" y="155"/>
                    <a:pt x="82" y="158"/>
                    <a:pt x="67" y="160"/>
                  </a:cubicBezTo>
                  <a:cubicBezTo>
                    <a:pt x="46" y="162"/>
                    <a:pt x="27" y="162"/>
                    <a:pt x="18" y="159"/>
                  </a:cubicBezTo>
                  <a:cubicBezTo>
                    <a:pt x="18" y="158"/>
                    <a:pt x="18" y="158"/>
                    <a:pt x="19" y="158"/>
                  </a:cubicBezTo>
                  <a:cubicBezTo>
                    <a:pt x="19" y="158"/>
                    <a:pt x="19" y="158"/>
                    <a:pt x="19" y="158"/>
                  </a:cubicBezTo>
                  <a:cubicBezTo>
                    <a:pt x="19" y="158"/>
                    <a:pt x="19" y="158"/>
                    <a:pt x="19" y="158"/>
                  </a:cubicBezTo>
                  <a:cubicBezTo>
                    <a:pt x="19" y="158"/>
                    <a:pt x="19" y="157"/>
                    <a:pt x="20" y="156"/>
                  </a:cubicBezTo>
                  <a:cubicBezTo>
                    <a:pt x="20" y="155"/>
                    <a:pt x="21" y="154"/>
                    <a:pt x="22" y="153"/>
                  </a:cubicBezTo>
                  <a:cubicBezTo>
                    <a:pt x="24" y="150"/>
                    <a:pt x="27" y="146"/>
                    <a:pt x="31" y="140"/>
                  </a:cubicBezTo>
                  <a:cubicBezTo>
                    <a:pt x="39" y="130"/>
                    <a:pt x="50" y="116"/>
                    <a:pt x="60" y="102"/>
                  </a:cubicBezTo>
                  <a:cubicBezTo>
                    <a:pt x="81" y="75"/>
                    <a:pt x="101" y="49"/>
                    <a:pt x="103" y="4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34" name="Freeform 32"/>
            <p:cNvSpPr>
              <a:spLocks/>
            </p:cNvSpPr>
            <p:nvPr/>
          </p:nvSpPr>
          <p:spPr bwMode="auto">
            <a:xfrm>
              <a:off x="11948999" y="4478619"/>
              <a:ext cx="396462" cy="478450"/>
            </a:xfrm>
            <a:custGeom>
              <a:avLst/>
              <a:gdLst>
                <a:gd name="T0" fmla="*/ 55 w 149"/>
                <a:gd name="T1" fmla="*/ 130 h 180"/>
                <a:gd name="T2" fmla="*/ 81 w 149"/>
                <a:gd name="T3" fmla="*/ 65 h 180"/>
                <a:gd name="T4" fmla="*/ 99 w 149"/>
                <a:gd name="T5" fmla="*/ 21 h 180"/>
                <a:gd name="T6" fmla="*/ 104 w 149"/>
                <a:gd name="T7" fmla="*/ 6 h 180"/>
                <a:gd name="T8" fmla="*/ 106 w 149"/>
                <a:gd name="T9" fmla="*/ 3 h 180"/>
                <a:gd name="T10" fmla="*/ 105 w 149"/>
                <a:gd name="T11" fmla="*/ 0 h 180"/>
                <a:gd name="T12" fmla="*/ 59 w 149"/>
                <a:gd name="T13" fmla="*/ 12 h 180"/>
                <a:gd name="T14" fmla="*/ 14 w 149"/>
                <a:gd name="T15" fmla="*/ 42 h 180"/>
                <a:gd name="T16" fmla="*/ 15 w 149"/>
                <a:gd name="T17" fmla="*/ 42 h 180"/>
                <a:gd name="T18" fmla="*/ 35 w 149"/>
                <a:gd name="T19" fmla="*/ 42 h 180"/>
                <a:gd name="T20" fmla="*/ 54 w 149"/>
                <a:gd name="T21" fmla="*/ 37 h 180"/>
                <a:gd name="T22" fmla="*/ 36 w 149"/>
                <a:gd name="T23" fmla="*/ 46 h 180"/>
                <a:gd name="T24" fmla="*/ 2 w 149"/>
                <a:gd name="T25" fmla="*/ 71 h 180"/>
                <a:gd name="T26" fmla="*/ 25 w 149"/>
                <a:gd name="T27" fmla="*/ 70 h 180"/>
                <a:gd name="T28" fmla="*/ 42 w 149"/>
                <a:gd name="T29" fmla="*/ 66 h 180"/>
                <a:gd name="T30" fmla="*/ 26 w 149"/>
                <a:gd name="T31" fmla="*/ 74 h 180"/>
                <a:gd name="T32" fmla="*/ 1 w 149"/>
                <a:gd name="T33" fmla="*/ 95 h 180"/>
                <a:gd name="T34" fmla="*/ 21 w 149"/>
                <a:gd name="T35" fmla="*/ 95 h 180"/>
                <a:gd name="T36" fmla="*/ 35 w 149"/>
                <a:gd name="T37" fmla="*/ 92 h 180"/>
                <a:gd name="T38" fmla="*/ 23 w 149"/>
                <a:gd name="T39" fmla="*/ 100 h 180"/>
                <a:gd name="T40" fmla="*/ 5 w 149"/>
                <a:gd name="T41" fmla="*/ 117 h 180"/>
                <a:gd name="T42" fmla="*/ 21 w 149"/>
                <a:gd name="T43" fmla="*/ 119 h 180"/>
                <a:gd name="T44" fmla="*/ 33 w 149"/>
                <a:gd name="T45" fmla="*/ 117 h 180"/>
                <a:gd name="T46" fmla="*/ 22 w 149"/>
                <a:gd name="T47" fmla="*/ 123 h 180"/>
                <a:gd name="T48" fmla="*/ 8 w 149"/>
                <a:gd name="T49" fmla="*/ 137 h 180"/>
                <a:gd name="T50" fmla="*/ 24 w 149"/>
                <a:gd name="T51" fmla="*/ 137 h 180"/>
                <a:gd name="T52" fmla="*/ 29 w 149"/>
                <a:gd name="T53" fmla="*/ 136 h 180"/>
                <a:gd name="T54" fmla="*/ 27 w 149"/>
                <a:gd name="T55" fmla="*/ 140 h 180"/>
                <a:gd name="T56" fmla="*/ 25 w 149"/>
                <a:gd name="T57" fmla="*/ 143 h 180"/>
                <a:gd name="T58" fmla="*/ 38 w 149"/>
                <a:gd name="T59" fmla="*/ 180 h 180"/>
                <a:gd name="T60" fmla="*/ 72 w 149"/>
                <a:gd name="T61" fmla="*/ 163 h 180"/>
                <a:gd name="T62" fmla="*/ 73 w 149"/>
                <a:gd name="T63" fmla="*/ 160 h 180"/>
                <a:gd name="T64" fmla="*/ 75 w 149"/>
                <a:gd name="T65" fmla="*/ 162 h 180"/>
                <a:gd name="T66" fmla="*/ 83 w 149"/>
                <a:gd name="T67" fmla="*/ 168 h 180"/>
                <a:gd name="T68" fmla="*/ 83 w 149"/>
                <a:gd name="T69" fmla="*/ 148 h 180"/>
                <a:gd name="T70" fmla="*/ 80 w 149"/>
                <a:gd name="T71" fmla="*/ 136 h 180"/>
                <a:gd name="T72" fmla="*/ 87 w 149"/>
                <a:gd name="T73" fmla="*/ 146 h 180"/>
                <a:gd name="T74" fmla="*/ 99 w 149"/>
                <a:gd name="T75" fmla="*/ 156 h 180"/>
                <a:gd name="T76" fmla="*/ 99 w 149"/>
                <a:gd name="T77" fmla="*/ 132 h 180"/>
                <a:gd name="T78" fmla="*/ 96 w 149"/>
                <a:gd name="T79" fmla="*/ 118 h 180"/>
                <a:gd name="T80" fmla="*/ 104 w 149"/>
                <a:gd name="T81" fmla="*/ 130 h 180"/>
                <a:gd name="T82" fmla="*/ 117 w 149"/>
                <a:gd name="T83" fmla="*/ 144 h 180"/>
                <a:gd name="T84" fmla="*/ 115 w 149"/>
                <a:gd name="T85" fmla="*/ 111 h 180"/>
                <a:gd name="T86" fmla="*/ 110 w 149"/>
                <a:gd name="T87" fmla="*/ 94 h 180"/>
                <a:gd name="T88" fmla="*/ 119 w 149"/>
                <a:gd name="T89" fmla="*/ 110 h 180"/>
                <a:gd name="T90" fmla="*/ 134 w 149"/>
                <a:gd name="T91" fmla="*/ 126 h 180"/>
                <a:gd name="T92" fmla="*/ 128 w 149"/>
                <a:gd name="T93" fmla="*/ 84 h 180"/>
                <a:gd name="T94" fmla="*/ 122 w 149"/>
                <a:gd name="T95" fmla="*/ 66 h 180"/>
                <a:gd name="T96" fmla="*/ 132 w 149"/>
                <a:gd name="T97" fmla="*/ 82 h 180"/>
                <a:gd name="T98" fmla="*/ 146 w 149"/>
                <a:gd name="T99" fmla="*/ 97 h 180"/>
                <a:gd name="T100" fmla="*/ 147 w 149"/>
                <a:gd name="T101" fmla="*/ 83 h 180"/>
                <a:gd name="T102" fmla="*/ 147 w 149"/>
                <a:gd name="T103" fmla="*/ 81 h 180"/>
                <a:gd name="T104" fmla="*/ 136 w 149"/>
                <a:gd name="T105" fmla="*/ 45 h 180"/>
                <a:gd name="T106" fmla="*/ 111 w 149"/>
                <a:gd name="T107" fmla="*/ 2 h 180"/>
                <a:gd name="T108" fmla="*/ 111 w 149"/>
                <a:gd name="T109" fmla="*/ 3 h 180"/>
                <a:gd name="T110" fmla="*/ 109 w 149"/>
                <a:gd name="T111" fmla="*/ 8 h 180"/>
                <a:gd name="T112" fmla="*/ 103 w 149"/>
                <a:gd name="T113" fmla="*/ 23 h 180"/>
                <a:gd name="T114" fmla="*/ 84 w 149"/>
                <a:gd name="T115" fmla="*/ 66 h 180"/>
                <a:gd name="T116" fmla="*/ 55 w 149"/>
                <a:gd name="T117" fmla="*/ 1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 h="180">
                  <a:moveTo>
                    <a:pt x="55" y="130"/>
                  </a:moveTo>
                  <a:cubicBezTo>
                    <a:pt x="56" y="128"/>
                    <a:pt x="68" y="97"/>
                    <a:pt x="81" y="65"/>
                  </a:cubicBezTo>
                  <a:cubicBezTo>
                    <a:pt x="87" y="49"/>
                    <a:pt x="94" y="33"/>
                    <a:pt x="99" y="21"/>
                  </a:cubicBezTo>
                  <a:cubicBezTo>
                    <a:pt x="101" y="15"/>
                    <a:pt x="103" y="10"/>
                    <a:pt x="104" y="6"/>
                  </a:cubicBezTo>
                  <a:cubicBezTo>
                    <a:pt x="105" y="5"/>
                    <a:pt x="105" y="3"/>
                    <a:pt x="106" y="3"/>
                  </a:cubicBezTo>
                  <a:cubicBezTo>
                    <a:pt x="105" y="2"/>
                    <a:pt x="105" y="1"/>
                    <a:pt x="105" y="0"/>
                  </a:cubicBezTo>
                  <a:cubicBezTo>
                    <a:pt x="95" y="0"/>
                    <a:pt x="77" y="4"/>
                    <a:pt x="59" y="12"/>
                  </a:cubicBezTo>
                  <a:cubicBezTo>
                    <a:pt x="28" y="25"/>
                    <a:pt x="14" y="38"/>
                    <a:pt x="14" y="42"/>
                  </a:cubicBezTo>
                  <a:cubicBezTo>
                    <a:pt x="15" y="42"/>
                    <a:pt x="15" y="42"/>
                    <a:pt x="15" y="42"/>
                  </a:cubicBezTo>
                  <a:cubicBezTo>
                    <a:pt x="15" y="43"/>
                    <a:pt x="20" y="45"/>
                    <a:pt x="35" y="42"/>
                  </a:cubicBezTo>
                  <a:cubicBezTo>
                    <a:pt x="54" y="37"/>
                    <a:pt x="54" y="37"/>
                    <a:pt x="54" y="37"/>
                  </a:cubicBezTo>
                  <a:cubicBezTo>
                    <a:pt x="36" y="46"/>
                    <a:pt x="36" y="46"/>
                    <a:pt x="36" y="46"/>
                  </a:cubicBezTo>
                  <a:cubicBezTo>
                    <a:pt x="10" y="58"/>
                    <a:pt x="1" y="68"/>
                    <a:pt x="2" y="71"/>
                  </a:cubicBezTo>
                  <a:cubicBezTo>
                    <a:pt x="3" y="72"/>
                    <a:pt x="8" y="74"/>
                    <a:pt x="25" y="70"/>
                  </a:cubicBezTo>
                  <a:cubicBezTo>
                    <a:pt x="42" y="66"/>
                    <a:pt x="42" y="66"/>
                    <a:pt x="42" y="66"/>
                  </a:cubicBezTo>
                  <a:cubicBezTo>
                    <a:pt x="26" y="74"/>
                    <a:pt x="26" y="74"/>
                    <a:pt x="26" y="74"/>
                  </a:cubicBezTo>
                  <a:cubicBezTo>
                    <a:pt x="7" y="84"/>
                    <a:pt x="0" y="93"/>
                    <a:pt x="1" y="95"/>
                  </a:cubicBezTo>
                  <a:cubicBezTo>
                    <a:pt x="2" y="97"/>
                    <a:pt x="8" y="98"/>
                    <a:pt x="21" y="95"/>
                  </a:cubicBezTo>
                  <a:cubicBezTo>
                    <a:pt x="35" y="92"/>
                    <a:pt x="35" y="92"/>
                    <a:pt x="35" y="92"/>
                  </a:cubicBezTo>
                  <a:cubicBezTo>
                    <a:pt x="23" y="100"/>
                    <a:pt x="23" y="100"/>
                    <a:pt x="23" y="100"/>
                  </a:cubicBezTo>
                  <a:cubicBezTo>
                    <a:pt x="10" y="107"/>
                    <a:pt x="4" y="114"/>
                    <a:pt x="5" y="117"/>
                  </a:cubicBezTo>
                  <a:cubicBezTo>
                    <a:pt x="6" y="119"/>
                    <a:pt x="11" y="120"/>
                    <a:pt x="21" y="119"/>
                  </a:cubicBezTo>
                  <a:cubicBezTo>
                    <a:pt x="33" y="117"/>
                    <a:pt x="33" y="117"/>
                    <a:pt x="33" y="117"/>
                  </a:cubicBezTo>
                  <a:cubicBezTo>
                    <a:pt x="22" y="123"/>
                    <a:pt x="22" y="123"/>
                    <a:pt x="22" y="123"/>
                  </a:cubicBezTo>
                  <a:cubicBezTo>
                    <a:pt x="12" y="129"/>
                    <a:pt x="8" y="135"/>
                    <a:pt x="8" y="137"/>
                  </a:cubicBezTo>
                  <a:cubicBezTo>
                    <a:pt x="9" y="138"/>
                    <a:pt x="14" y="139"/>
                    <a:pt x="24" y="137"/>
                  </a:cubicBezTo>
                  <a:cubicBezTo>
                    <a:pt x="29" y="136"/>
                    <a:pt x="29" y="136"/>
                    <a:pt x="29" y="136"/>
                  </a:cubicBezTo>
                  <a:cubicBezTo>
                    <a:pt x="27" y="140"/>
                    <a:pt x="27" y="140"/>
                    <a:pt x="27" y="140"/>
                  </a:cubicBezTo>
                  <a:cubicBezTo>
                    <a:pt x="26" y="141"/>
                    <a:pt x="26" y="142"/>
                    <a:pt x="25" y="143"/>
                  </a:cubicBezTo>
                  <a:cubicBezTo>
                    <a:pt x="20" y="156"/>
                    <a:pt x="34" y="175"/>
                    <a:pt x="38" y="180"/>
                  </a:cubicBezTo>
                  <a:cubicBezTo>
                    <a:pt x="43" y="179"/>
                    <a:pt x="66" y="175"/>
                    <a:pt x="72" y="163"/>
                  </a:cubicBezTo>
                  <a:cubicBezTo>
                    <a:pt x="73" y="160"/>
                    <a:pt x="73" y="160"/>
                    <a:pt x="73" y="160"/>
                  </a:cubicBezTo>
                  <a:cubicBezTo>
                    <a:pt x="75" y="162"/>
                    <a:pt x="75" y="162"/>
                    <a:pt x="75" y="162"/>
                  </a:cubicBezTo>
                  <a:cubicBezTo>
                    <a:pt x="80" y="167"/>
                    <a:pt x="82" y="168"/>
                    <a:pt x="83" y="168"/>
                  </a:cubicBezTo>
                  <a:cubicBezTo>
                    <a:pt x="85" y="167"/>
                    <a:pt x="86" y="160"/>
                    <a:pt x="83" y="148"/>
                  </a:cubicBezTo>
                  <a:cubicBezTo>
                    <a:pt x="80" y="136"/>
                    <a:pt x="80" y="136"/>
                    <a:pt x="80" y="136"/>
                  </a:cubicBezTo>
                  <a:cubicBezTo>
                    <a:pt x="87" y="146"/>
                    <a:pt x="87" y="146"/>
                    <a:pt x="87" y="146"/>
                  </a:cubicBezTo>
                  <a:cubicBezTo>
                    <a:pt x="93" y="154"/>
                    <a:pt x="97" y="157"/>
                    <a:pt x="99" y="156"/>
                  </a:cubicBezTo>
                  <a:cubicBezTo>
                    <a:pt x="102" y="155"/>
                    <a:pt x="103" y="146"/>
                    <a:pt x="99" y="132"/>
                  </a:cubicBezTo>
                  <a:cubicBezTo>
                    <a:pt x="96" y="118"/>
                    <a:pt x="96" y="118"/>
                    <a:pt x="96" y="118"/>
                  </a:cubicBezTo>
                  <a:cubicBezTo>
                    <a:pt x="104" y="130"/>
                    <a:pt x="104" y="130"/>
                    <a:pt x="104" y="130"/>
                  </a:cubicBezTo>
                  <a:cubicBezTo>
                    <a:pt x="111" y="141"/>
                    <a:pt x="116" y="144"/>
                    <a:pt x="117" y="144"/>
                  </a:cubicBezTo>
                  <a:cubicBezTo>
                    <a:pt x="120" y="143"/>
                    <a:pt x="121" y="132"/>
                    <a:pt x="115" y="111"/>
                  </a:cubicBezTo>
                  <a:cubicBezTo>
                    <a:pt x="110" y="94"/>
                    <a:pt x="110" y="94"/>
                    <a:pt x="110" y="94"/>
                  </a:cubicBezTo>
                  <a:cubicBezTo>
                    <a:pt x="119" y="110"/>
                    <a:pt x="119" y="110"/>
                    <a:pt x="119" y="110"/>
                  </a:cubicBezTo>
                  <a:cubicBezTo>
                    <a:pt x="128" y="124"/>
                    <a:pt x="133" y="126"/>
                    <a:pt x="134" y="126"/>
                  </a:cubicBezTo>
                  <a:cubicBezTo>
                    <a:pt x="136" y="125"/>
                    <a:pt x="137" y="111"/>
                    <a:pt x="128" y="84"/>
                  </a:cubicBezTo>
                  <a:cubicBezTo>
                    <a:pt x="122" y="66"/>
                    <a:pt x="122" y="66"/>
                    <a:pt x="122" y="66"/>
                  </a:cubicBezTo>
                  <a:cubicBezTo>
                    <a:pt x="132" y="82"/>
                    <a:pt x="132" y="82"/>
                    <a:pt x="132" y="82"/>
                  </a:cubicBezTo>
                  <a:cubicBezTo>
                    <a:pt x="140" y="95"/>
                    <a:pt x="145" y="97"/>
                    <a:pt x="146" y="97"/>
                  </a:cubicBezTo>
                  <a:cubicBezTo>
                    <a:pt x="147" y="97"/>
                    <a:pt x="149" y="93"/>
                    <a:pt x="147" y="83"/>
                  </a:cubicBezTo>
                  <a:cubicBezTo>
                    <a:pt x="147" y="82"/>
                    <a:pt x="147" y="82"/>
                    <a:pt x="147" y="81"/>
                  </a:cubicBezTo>
                  <a:cubicBezTo>
                    <a:pt x="145" y="71"/>
                    <a:pt x="142" y="58"/>
                    <a:pt x="136" y="45"/>
                  </a:cubicBezTo>
                  <a:cubicBezTo>
                    <a:pt x="128" y="25"/>
                    <a:pt x="119" y="8"/>
                    <a:pt x="111" y="2"/>
                  </a:cubicBezTo>
                  <a:cubicBezTo>
                    <a:pt x="111" y="2"/>
                    <a:pt x="111" y="3"/>
                    <a:pt x="111" y="3"/>
                  </a:cubicBezTo>
                  <a:cubicBezTo>
                    <a:pt x="111" y="4"/>
                    <a:pt x="110" y="6"/>
                    <a:pt x="109" y="8"/>
                  </a:cubicBezTo>
                  <a:cubicBezTo>
                    <a:pt x="108" y="11"/>
                    <a:pt x="106" y="17"/>
                    <a:pt x="103" y="23"/>
                  </a:cubicBezTo>
                  <a:cubicBezTo>
                    <a:pt x="98" y="35"/>
                    <a:pt x="91" y="51"/>
                    <a:pt x="84" y="66"/>
                  </a:cubicBezTo>
                  <a:cubicBezTo>
                    <a:pt x="70" y="97"/>
                    <a:pt x="56" y="128"/>
                    <a:pt x="55" y="13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35" name="Freeform 33"/>
            <p:cNvSpPr>
              <a:spLocks/>
            </p:cNvSpPr>
            <p:nvPr/>
          </p:nvSpPr>
          <p:spPr bwMode="auto">
            <a:xfrm>
              <a:off x="11497504" y="4284319"/>
              <a:ext cx="505405" cy="398709"/>
            </a:xfrm>
            <a:custGeom>
              <a:avLst/>
              <a:gdLst>
                <a:gd name="T0" fmla="*/ 95 w 190"/>
                <a:gd name="T1" fmla="*/ 148 h 150"/>
                <a:gd name="T2" fmla="*/ 128 w 190"/>
                <a:gd name="T3" fmla="*/ 122 h 150"/>
                <a:gd name="T4" fmla="*/ 141 w 190"/>
                <a:gd name="T5" fmla="*/ 107 h 150"/>
                <a:gd name="T6" fmla="*/ 131 w 190"/>
                <a:gd name="T7" fmla="*/ 125 h 150"/>
                <a:gd name="T8" fmla="*/ 126 w 190"/>
                <a:gd name="T9" fmla="*/ 144 h 150"/>
                <a:gd name="T10" fmla="*/ 166 w 190"/>
                <a:gd name="T11" fmla="*/ 109 h 150"/>
                <a:gd name="T12" fmla="*/ 190 w 190"/>
                <a:gd name="T13" fmla="*/ 66 h 150"/>
                <a:gd name="T14" fmla="*/ 189 w 190"/>
                <a:gd name="T15" fmla="*/ 66 h 150"/>
                <a:gd name="T16" fmla="*/ 184 w 190"/>
                <a:gd name="T17" fmla="*/ 67 h 150"/>
                <a:gd name="T18" fmla="*/ 168 w 190"/>
                <a:gd name="T19" fmla="*/ 69 h 150"/>
                <a:gd name="T20" fmla="*/ 120 w 190"/>
                <a:gd name="T21" fmla="*/ 75 h 150"/>
                <a:gd name="T22" fmla="*/ 51 w 190"/>
                <a:gd name="T23" fmla="*/ 82 h 150"/>
                <a:gd name="T24" fmla="*/ 120 w 190"/>
                <a:gd name="T25" fmla="*/ 72 h 150"/>
                <a:gd name="T26" fmla="*/ 168 w 190"/>
                <a:gd name="T27" fmla="*/ 65 h 150"/>
                <a:gd name="T28" fmla="*/ 183 w 190"/>
                <a:gd name="T29" fmla="*/ 62 h 150"/>
                <a:gd name="T30" fmla="*/ 187 w 190"/>
                <a:gd name="T31" fmla="*/ 61 h 150"/>
                <a:gd name="T32" fmla="*/ 188 w 190"/>
                <a:gd name="T33" fmla="*/ 61 h 150"/>
                <a:gd name="T34" fmla="*/ 190 w 190"/>
                <a:gd name="T35" fmla="*/ 66 h 150"/>
                <a:gd name="T36" fmla="*/ 190 w 190"/>
                <a:gd name="T37" fmla="*/ 65 h 150"/>
                <a:gd name="T38" fmla="*/ 190 w 190"/>
                <a:gd name="T39" fmla="*/ 65 h 150"/>
                <a:gd name="T40" fmla="*/ 190 w 190"/>
                <a:gd name="T41" fmla="*/ 64 h 150"/>
                <a:gd name="T42" fmla="*/ 190 w 190"/>
                <a:gd name="T43" fmla="*/ 62 h 150"/>
                <a:gd name="T44" fmla="*/ 190 w 190"/>
                <a:gd name="T45" fmla="*/ 61 h 150"/>
                <a:gd name="T46" fmla="*/ 155 w 190"/>
                <a:gd name="T47" fmla="*/ 26 h 150"/>
                <a:gd name="T48" fmla="*/ 107 w 190"/>
                <a:gd name="T49" fmla="*/ 3 h 150"/>
                <a:gd name="T50" fmla="*/ 117 w 190"/>
                <a:gd name="T51" fmla="*/ 20 h 150"/>
                <a:gd name="T52" fmla="*/ 131 w 190"/>
                <a:gd name="T53" fmla="*/ 34 h 150"/>
                <a:gd name="T54" fmla="*/ 114 w 190"/>
                <a:gd name="T55" fmla="*/ 23 h 150"/>
                <a:gd name="T56" fmla="*/ 76 w 190"/>
                <a:gd name="T57" fmla="*/ 7 h 150"/>
                <a:gd name="T58" fmla="*/ 87 w 190"/>
                <a:gd name="T59" fmla="*/ 26 h 150"/>
                <a:gd name="T60" fmla="*/ 100 w 190"/>
                <a:gd name="T61" fmla="*/ 39 h 150"/>
                <a:gd name="T62" fmla="*/ 85 w 190"/>
                <a:gd name="T63" fmla="*/ 29 h 150"/>
                <a:gd name="T64" fmla="*/ 54 w 190"/>
                <a:gd name="T65" fmla="*/ 18 h 150"/>
                <a:gd name="T66" fmla="*/ 64 w 190"/>
                <a:gd name="T67" fmla="*/ 35 h 150"/>
                <a:gd name="T68" fmla="*/ 73 w 190"/>
                <a:gd name="T69" fmla="*/ 46 h 150"/>
                <a:gd name="T70" fmla="*/ 61 w 190"/>
                <a:gd name="T71" fmla="*/ 39 h 150"/>
                <a:gd name="T72" fmla="*/ 37 w 190"/>
                <a:gd name="T73" fmla="*/ 33 h 150"/>
                <a:gd name="T74" fmla="*/ 44 w 190"/>
                <a:gd name="T75" fmla="*/ 47 h 150"/>
                <a:gd name="T76" fmla="*/ 52 w 190"/>
                <a:gd name="T77" fmla="*/ 57 h 150"/>
                <a:gd name="T78" fmla="*/ 41 w 190"/>
                <a:gd name="T79" fmla="*/ 51 h 150"/>
                <a:gd name="T80" fmla="*/ 22 w 190"/>
                <a:gd name="T81" fmla="*/ 45 h 150"/>
                <a:gd name="T82" fmla="*/ 30 w 190"/>
                <a:gd name="T83" fmla="*/ 59 h 150"/>
                <a:gd name="T84" fmla="*/ 33 w 190"/>
                <a:gd name="T85" fmla="*/ 63 h 150"/>
                <a:gd name="T86" fmla="*/ 28 w 190"/>
                <a:gd name="T87" fmla="*/ 63 h 150"/>
                <a:gd name="T88" fmla="*/ 25 w 190"/>
                <a:gd name="T89" fmla="*/ 63 h 150"/>
                <a:gd name="T90" fmla="*/ 0 w 190"/>
                <a:gd name="T91" fmla="*/ 92 h 150"/>
                <a:gd name="T92" fmla="*/ 31 w 190"/>
                <a:gd name="T93" fmla="*/ 113 h 150"/>
                <a:gd name="T94" fmla="*/ 35 w 190"/>
                <a:gd name="T95" fmla="*/ 113 h 150"/>
                <a:gd name="T96" fmla="*/ 34 w 190"/>
                <a:gd name="T97" fmla="*/ 116 h 150"/>
                <a:gd name="T98" fmla="*/ 33 w 190"/>
                <a:gd name="T99" fmla="*/ 126 h 150"/>
                <a:gd name="T100" fmla="*/ 50 w 190"/>
                <a:gd name="T101" fmla="*/ 115 h 150"/>
                <a:gd name="T102" fmla="*/ 58 w 190"/>
                <a:gd name="T103" fmla="*/ 107 h 150"/>
                <a:gd name="T104" fmla="*/ 53 w 190"/>
                <a:gd name="T105" fmla="*/ 118 h 150"/>
                <a:gd name="T106" fmla="*/ 51 w 190"/>
                <a:gd name="T107" fmla="*/ 133 h 150"/>
                <a:gd name="T108" fmla="*/ 72 w 190"/>
                <a:gd name="T109" fmla="*/ 121 h 150"/>
                <a:gd name="T110" fmla="*/ 82 w 190"/>
                <a:gd name="T111" fmla="*/ 111 h 150"/>
                <a:gd name="T112" fmla="*/ 76 w 190"/>
                <a:gd name="T113" fmla="*/ 124 h 150"/>
                <a:gd name="T114" fmla="*/ 71 w 190"/>
                <a:gd name="T115" fmla="*/ 143 h 150"/>
                <a:gd name="T116" fmla="*/ 98 w 190"/>
                <a:gd name="T117" fmla="*/ 124 h 150"/>
                <a:gd name="T118" fmla="*/ 110 w 190"/>
                <a:gd name="T119" fmla="*/ 111 h 150"/>
                <a:gd name="T120" fmla="*/ 101 w 190"/>
                <a:gd name="T121" fmla="*/ 127 h 150"/>
                <a:gd name="T122" fmla="*/ 95 w 190"/>
                <a:gd name="T123"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 h="150">
                  <a:moveTo>
                    <a:pt x="95" y="148"/>
                  </a:moveTo>
                  <a:cubicBezTo>
                    <a:pt x="97" y="150"/>
                    <a:pt x="109" y="144"/>
                    <a:pt x="128" y="122"/>
                  </a:cubicBezTo>
                  <a:cubicBezTo>
                    <a:pt x="141" y="107"/>
                    <a:pt x="141" y="107"/>
                    <a:pt x="141" y="107"/>
                  </a:cubicBezTo>
                  <a:cubicBezTo>
                    <a:pt x="131" y="125"/>
                    <a:pt x="131" y="125"/>
                    <a:pt x="131" y="125"/>
                  </a:cubicBezTo>
                  <a:cubicBezTo>
                    <a:pt x="124" y="138"/>
                    <a:pt x="125" y="143"/>
                    <a:pt x="126" y="144"/>
                  </a:cubicBezTo>
                  <a:cubicBezTo>
                    <a:pt x="129" y="146"/>
                    <a:pt x="145" y="136"/>
                    <a:pt x="166" y="109"/>
                  </a:cubicBezTo>
                  <a:cubicBezTo>
                    <a:pt x="179" y="92"/>
                    <a:pt x="189" y="75"/>
                    <a:pt x="190" y="66"/>
                  </a:cubicBezTo>
                  <a:cubicBezTo>
                    <a:pt x="190" y="66"/>
                    <a:pt x="190" y="66"/>
                    <a:pt x="189" y="66"/>
                  </a:cubicBezTo>
                  <a:cubicBezTo>
                    <a:pt x="188" y="66"/>
                    <a:pt x="186" y="67"/>
                    <a:pt x="184" y="67"/>
                  </a:cubicBezTo>
                  <a:cubicBezTo>
                    <a:pt x="180" y="68"/>
                    <a:pt x="175" y="68"/>
                    <a:pt x="168" y="69"/>
                  </a:cubicBezTo>
                  <a:cubicBezTo>
                    <a:pt x="155" y="71"/>
                    <a:pt x="138" y="73"/>
                    <a:pt x="120" y="75"/>
                  </a:cubicBezTo>
                  <a:cubicBezTo>
                    <a:pt x="86" y="78"/>
                    <a:pt x="51" y="82"/>
                    <a:pt x="51" y="82"/>
                  </a:cubicBezTo>
                  <a:cubicBezTo>
                    <a:pt x="51" y="82"/>
                    <a:pt x="86" y="77"/>
                    <a:pt x="120" y="72"/>
                  </a:cubicBezTo>
                  <a:cubicBezTo>
                    <a:pt x="137" y="69"/>
                    <a:pt x="155" y="67"/>
                    <a:pt x="168" y="65"/>
                  </a:cubicBezTo>
                  <a:cubicBezTo>
                    <a:pt x="174" y="63"/>
                    <a:pt x="179" y="63"/>
                    <a:pt x="183" y="62"/>
                  </a:cubicBezTo>
                  <a:cubicBezTo>
                    <a:pt x="185" y="62"/>
                    <a:pt x="186" y="61"/>
                    <a:pt x="187" y="61"/>
                  </a:cubicBezTo>
                  <a:cubicBezTo>
                    <a:pt x="188" y="61"/>
                    <a:pt x="188" y="61"/>
                    <a:pt x="188" y="61"/>
                  </a:cubicBezTo>
                  <a:cubicBezTo>
                    <a:pt x="190" y="66"/>
                    <a:pt x="190" y="66"/>
                    <a:pt x="190" y="66"/>
                  </a:cubicBezTo>
                  <a:cubicBezTo>
                    <a:pt x="190" y="65"/>
                    <a:pt x="190" y="65"/>
                    <a:pt x="190" y="65"/>
                  </a:cubicBezTo>
                  <a:cubicBezTo>
                    <a:pt x="190" y="65"/>
                    <a:pt x="190" y="65"/>
                    <a:pt x="190" y="65"/>
                  </a:cubicBezTo>
                  <a:cubicBezTo>
                    <a:pt x="190" y="65"/>
                    <a:pt x="190" y="64"/>
                    <a:pt x="190" y="64"/>
                  </a:cubicBezTo>
                  <a:cubicBezTo>
                    <a:pt x="190" y="64"/>
                    <a:pt x="190" y="63"/>
                    <a:pt x="190" y="62"/>
                  </a:cubicBezTo>
                  <a:cubicBezTo>
                    <a:pt x="190" y="61"/>
                    <a:pt x="190" y="61"/>
                    <a:pt x="190" y="61"/>
                  </a:cubicBezTo>
                  <a:cubicBezTo>
                    <a:pt x="186" y="53"/>
                    <a:pt x="172" y="39"/>
                    <a:pt x="155" y="26"/>
                  </a:cubicBezTo>
                  <a:cubicBezTo>
                    <a:pt x="128" y="5"/>
                    <a:pt x="109" y="0"/>
                    <a:pt x="107" y="3"/>
                  </a:cubicBezTo>
                  <a:cubicBezTo>
                    <a:pt x="106" y="4"/>
                    <a:pt x="107" y="8"/>
                    <a:pt x="117" y="20"/>
                  </a:cubicBezTo>
                  <a:cubicBezTo>
                    <a:pt x="131" y="34"/>
                    <a:pt x="131" y="34"/>
                    <a:pt x="131" y="34"/>
                  </a:cubicBezTo>
                  <a:cubicBezTo>
                    <a:pt x="114" y="23"/>
                    <a:pt x="114" y="23"/>
                    <a:pt x="114" y="23"/>
                  </a:cubicBezTo>
                  <a:cubicBezTo>
                    <a:pt x="91" y="7"/>
                    <a:pt x="77" y="5"/>
                    <a:pt x="76" y="7"/>
                  </a:cubicBezTo>
                  <a:cubicBezTo>
                    <a:pt x="75" y="8"/>
                    <a:pt x="76" y="13"/>
                    <a:pt x="87" y="26"/>
                  </a:cubicBezTo>
                  <a:cubicBezTo>
                    <a:pt x="100" y="39"/>
                    <a:pt x="100" y="39"/>
                    <a:pt x="100" y="39"/>
                  </a:cubicBezTo>
                  <a:cubicBezTo>
                    <a:pt x="85" y="29"/>
                    <a:pt x="85" y="29"/>
                    <a:pt x="85" y="29"/>
                  </a:cubicBezTo>
                  <a:cubicBezTo>
                    <a:pt x="67" y="18"/>
                    <a:pt x="56" y="16"/>
                    <a:pt x="54" y="18"/>
                  </a:cubicBezTo>
                  <a:cubicBezTo>
                    <a:pt x="53" y="20"/>
                    <a:pt x="55" y="25"/>
                    <a:pt x="64" y="35"/>
                  </a:cubicBezTo>
                  <a:cubicBezTo>
                    <a:pt x="73" y="46"/>
                    <a:pt x="73" y="46"/>
                    <a:pt x="73" y="46"/>
                  </a:cubicBezTo>
                  <a:cubicBezTo>
                    <a:pt x="61" y="39"/>
                    <a:pt x="61" y="39"/>
                    <a:pt x="61" y="39"/>
                  </a:cubicBezTo>
                  <a:cubicBezTo>
                    <a:pt x="48" y="32"/>
                    <a:pt x="39" y="30"/>
                    <a:pt x="37" y="33"/>
                  </a:cubicBezTo>
                  <a:cubicBezTo>
                    <a:pt x="36" y="35"/>
                    <a:pt x="38" y="40"/>
                    <a:pt x="44" y="47"/>
                  </a:cubicBezTo>
                  <a:cubicBezTo>
                    <a:pt x="52" y="57"/>
                    <a:pt x="52" y="57"/>
                    <a:pt x="52" y="57"/>
                  </a:cubicBezTo>
                  <a:cubicBezTo>
                    <a:pt x="41" y="51"/>
                    <a:pt x="41" y="51"/>
                    <a:pt x="41" y="51"/>
                  </a:cubicBezTo>
                  <a:cubicBezTo>
                    <a:pt x="30" y="44"/>
                    <a:pt x="23" y="44"/>
                    <a:pt x="22" y="45"/>
                  </a:cubicBezTo>
                  <a:cubicBezTo>
                    <a:pt x="21" y="47"/>
                    <a:pt x="23" y="52"/>
                    <a:pt x="30" y="59"/>
                  </a:cubicBezTo>
                  <a:cubicBezTo>
                    <a:pt x="33" y="63"/>
                    <a:pt x="33" y="63"/>
                    <a:pt x="33" y="63"/>
                  </a:cubicBezTo>
                  <a:cubicBezTo>
                    <a:pt x="28" y="63"/>
                    <a:pt x="28" y="63"/>
                    <a:pt x="28" y="63"/>
                  </a:cubicBezTo>
                  <a:cubicBezTo>
                    <a:pt x="27" y="63"/>
                    <a:pt x="26" y="63"/>
                    <a:pt x="25" y="63"/>
                  </a:cubicBezTo>
                  <a:cubicBezTo>
                    <a:pt x="11" y="65"/>
                    <a:pt x="2" y="87"/>
                    <a:pt x="0" y="92"/>
                  </a:cubicBezTo>
                  <a:cubicBezTo>
                    <a:pt x="3" y="97"/>
                    <a:pt x="18" y="114"/>
                    <a:pt x="31" y="113"/>
                  </a:cubicBezTo>
                  <a:cubicBezTo>
                    <a:pt x="35" y="113"/>
                    <a:pt x="35" y="113"/>
                    <a:pt x="35" y="113"/>
                  </a:cubicBezTo>
                  <a:cubicBezTo>
                    <a:pt x="34" y="116"/>
                    <a:pt x="34" y="116"/>
                    <a:pt x="34" y="116"/>
                  </a:cubicBezTo>
                  <a:cubicBezTo>
                    <a:pt x="31" y="122"/>
                    <a:pt x="32" y="125"/>
                    <a:pt x="33" y="126"/>
                  </a:cubicBezTo>
                  <a:cubicBezTo>
                    <a:pt x="34" y="127"/>
                    <a:pt x="41" y="124"/>
                    <a:pt x="50" y="115"/>
                  </a:cubicBezTo>
                  <a:cubicBezTo>
                    <a:pt x="58" y="107"/>
                    <a:pt x="58" y="107"/>
                    <a:pt x="58" y="107"/>
                  </a:cubicBezTo>
                  <a:cubicBezTo>
                    <a:pt x="53" y="118"/>
                    <a:pt x="53" y="118"/>
                    <a:pt x="53" y="118"/>
                  </a:cubicBezTo>
                  <a:cubicBezTo>
                    <a:pt x="49" y="127"/>
                    <a:pt x="49" y="132"/>
                    <a:pt x="51" y="133"/>
                  </a:cubicBezTo>
                  <a:cubicBezTo>
                    <a:pt x="53" y="135"/>
                    <a:pt x="62" y="132"/>
                    <a:pt x="72" y="121"/>
                  </a:cubicBezTo>
                  <a:cubicBezTo>
                    <a:pt x="82" y="111"/>
                    <a:pt x="82" y="111"/>
                    <a:pt x="82" y="111"/>
                  </a:cubicBezTo>
                  <a:cubicBezTo>
                    <a:pt x="76" y="124"/>
                    <a:pt x="76" y="124"/>
                    <a:pt x="76" y="124"/>
                  </a:cubicBezTo>
                  <a:cubicBezTo>
                    <a:pt x="70" y="136"/>
                    <a:pt x="70" y="142"/>
                    <a:pt x="71" y="143"/>
                  </a:cubicBezTo>
                  <a:cubicBezTo>
                    <a:pt x="73" y="145"/>
                    <a:pt x="83" y="140"/>
                    <a:pt x="98" y="124"/>
                  </a:cubicBezTo>
                  <a:cubicBezTo>
                    <a:pt x="110" y="111"/>
                    <a:pt x="110" y="111"/>
                    <a:pt x="110" y="111"/>
                  </a:cubicBezTo>
                  <a:cubicBezTo>
                    <a:pt x="101" y="127"/>
                    <a:pt x="101" y="127"/>
                    <a:pt x="101" y="127"/>
                  </a:cubicBezTo>
                  <a:cubicBezTo>
                    <a:pt x="93" y="142"/>
                    <a:pt x="94" y="147"/>
                    <a:pt x="95" y="14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36" name="Freeform 34"/>
            <p:cNvSpPr>
              <a:spLocks/>
            </p:cNvSpPr>
            <p:nvPr/>
          </p:nvSpPr>
          <p:spPr bwMode="auto">
            <a:xfrm>
              <a:off x="11867011" y="3944013"/>
              <a:ext cx="398709" cy="430156"/>
            </a:xfrm>
            <a:custGeom>
              <a:avLst/>
              <a:gdLst>
                <a:gd name="T0" fmla="*/ 47 w 150"/>
                <a:gd name="T1" fmla="*/ 47 h 162"/>
                <a:gd name="T2" fmla="*/ 92 w 150"/>
                <a:gd name="T3" fmla="*/ 101 h 162"/>
                <a:gd name="T4" fmla="*/ 122 w 150"/>
                <a:gd name="T5" fmla="*/ 138 h 162"/>
                <a:gd name="T6" fmla="*/ 132 w 150"/>
                <a:gd name="T7" fmla="*/ 150 h 162"/>
                <a:gd name="T8" fmla="*/ 135 w 150"/>
                <a:gd name="T9" fmla="*/ 154 h 162"/>
                <a:gd name="T10" fmla="*/ 137 w 150"/>
                <a:gd name="T11" fmla="*/ 154 h 162"/>
                <a:gd name="T12" fmla="*/ 148 w 150"/>
                <a:gd name="T13" fmla="*/ 107 h 162"/>
                <a:gd name="T14" fmla="*/ 149 w 150"/>
                <a:gd name="T15" fmla="*/ 69 h 162"/>
                <a:gd name="T16" fmla="*/ 144 w 150"/>
                <a:gd name="T17" fmla="*/ 54 h 162"/>
                <a:gd name="T18" fmla="*/ 134 w 150"/>
                <a:gd name="T19" fmla="*/ 72 h 162"/>
                <a:gd name="T20" fmla="*/ 129 w 150"/>
                <a:gd name="T21" fmla="*/ 91 h 162"/>
                <a:gd name="T22" fmla="*/ 130 w 150"/>
                <a:gd name="T23" fmla="*/ 71 h 162"/>
                <a:gd name="T24" fmla="*/ 124 w 150"/>
                <a:gd name="T25" fmla="*/ 30 h 162"/>
                <a:gd name="T26" fmla="*/ 114 w 150"/>
                <a:gd name="T27" fmla="*/ 50 h 162"/>
                <a:gd name="T28" fmla="*/ 109 w 150"/>
                <a:gd name="T29" fmla="*/ 67 h 162"/>
                <a:gd name="T30" fmla="*/ 110 w 150"/>
                <a:gd name="T31" fmla="*/ 49 h 162"/>
                <a:gd name="T32" fmla="*/ 104 w 150"/>
                <a:gd name="T33" fmla="*/ 17 h 162"/>
                <a:gd name="T34" fmla="*/ 94 w 150"/>
                <a:gd name="T35" fmla="*/ 34 h 162"/>
                <a:gd name="T36" fmla="*/ 90 w 150"/>
                <a:gd name="T37" fmla="*/ 48 h 162"/>
                <a:gd name="T38" fmla="*/ 89 w 150"/>
                <a:gd name="T39" fmla="*/ 33 h 162"/>
                <a:gd name="T40" fmla="*/ 83 w 150"/>
                <a:gd name="T41" fmla="*/ 10 h 162"/>
                <a:gd name="T42" fmla="*/ 74 w 150"/>
                <a:gd name="T43" fmla="*/ 23 h 162"/>
                <a:gd name="T44" fmla="*/ 69 w 150"/>
                <a:gd name="T45" fmla="*/ 35 h 162"/>
                <a:gd name="T46" fmla="*/ 69 w 150"/>
                <a:gd name="T47" fmla="*/ 22 h 162"/>
                <a:gd name="T48" fmla="*/ 64 w 150"/>
                <a:gd name="T49" fmla="*/ 3 h 162"/>
                <a:gd name="T50" fmla="*/ 58 w 150"/>
                <a:gd name="T51" fmla="*/ 10 h 162"/>
                <a:gd name="T52" fmla="*/ 57 w 150"/>
                <a:gd name="T53" fmla="*/ 14 h 162"/>
                <a:gd name="T54" fmla="*/ 54 w 150"/>
                <a:gd name="T55" fmla="*/ 11 h 162"/>
                <a:gd name="T56" fmla="*/ 17 w 150"/>
                <a:gd name="T57" fmla="*/ 4 h 162"/>
                <a:gd name="T58" fmla="*/ 15 w 150"/>
                <a:gd name="T59" fmla="*/ 42 h 162"/>
                <a:gd name="T60" fmla="*/ 17 w 150"/>
                <a:gd name="T61" fmla="*/ 45 h 162"/>
                <a:gd name="T62" fmla="*/ 21 w 150"/>
                <a:gd name="T63" fmla="*/ 48 h 162"/>
                <a:gd name="T64" fmla="*/ 16 w 150"/>
                <a:gd name="T65" fmla="*/ 49 h 162"/>
                <a:gd name="T66" fmla="*/ 1 w 150"/>
                <a:gd name="T67" fmla="*/ 53 h 162"/>
                <a:gd name="T68" fmla="*/ 18 w 150"/>
                <a:gd name="T69" fmla="*/ 62 h 162"/>
                <a:gd name="T70" fmla="*/ 30 w 150"/>
                <a:gd name="T71" fmla="*/ 66 h 162"/>
                <a:gd name="T72" fmla="*/ 17 w 150"/>
                <a:gd name="T73" fmla="*/ 67 h 162"/>
                <a:gd name="T74" fmla="*/ 3 w 150"/>
                <a:gd name="T75" fmla="*/ 73 h 162"/>
                <a:gd name="T76" fmla="*/ 24 w 150"/>
                <a:gd name="T77" fmla="*/ 85 h 162"/>
                <a:gd name="T78" fmla="*/ 38 w 150"/>
                <a:gd name="T79" fmla="*/ 89 h 162"/>
                <a:gd name="T80" fmla="*/ 24 w 150"/>
                <a:gd name="T81" fmla="*/ 89 h 162"/>
                <a:gd name="T82" fmla="*/ 5 w 150"/>
                <a:gd name="T83" fmla="*/ 95 h 162"/>
                <a:gd name="T84" fmla="*/ 34 w 150"/>
                <a:gd name="T85" fmla="*/ 108 h 162"/>
                <a:gd name="T86" fmla="*/ 52 w 150"/>
                <a:gd name="T87" fmla="*/ 112 h 162"/>
                <a:gd name="T88" fmla="*/ 34 w 150"/>
                <a:gd name="T89" fmla="*/ 113 h 162"/>
                <a:gd name="T90" fmla="*/ 12 w 150"/>
                <a:gd name="T91" fmla="*/ 118 h 162"/>
                <a:gd name="T92" fmla="*/ 52 w 150"/>
                <a:gd name="T93" fmla="*/ 133 h 162"/>
                <a:gd name="T94" fmla="*/ 71 w 150"/>
                <a:gd name="T95" fmla="*/ 137 h 162"/>
                <a:gd name="T96" fmla="*/ 51 w 150"/>
                <a:gd name="T97" fmla="*/ 138 h 162"/>
                <a:gd name="T98" fmla="*/ 32 w 150"/>
                <a:gd name="T99" fmla="*/ 143 h 162"/>
                <a:gd name="T100" fmla="*/ 45 w 150"/>
                <a:gd name="T101" fmla="*/ 151 h 162"/>
                <a:gd name="T102" fmla="*/ 82 w 150"/>
                <a:gd name="T103" fmla="*/ 160 h 162"/>
                <a:gd name="T104" fmla="*/ 131 w 150"/>
                <a:gd name="T105" fmla="*/ 159 h 162"/>
                <a:gd name="T106" fmla="*/ 131 w 150"/>
                <a:gd name="T107" fmla="*/ 158 h 162"/>
                <a:gd name="T108" fmla="*/ 131 w 150"/>
                <a:gd name="T109" fmla="*/ 158 h 162"/>
                <a:gd name="T110" fmla="*/ 131 w 150"/>
                <a:gd name="T111" fmla="*/ 158 h 162"/>
                <a:gd name="T112" fmla="*/ 130 w 150"/>
                <a:gd name="T113" fmla="*/ 156 h 162"/>
                <a:gd name="T114" fmla="*/ 128 w 150"/>
                <a:gd name="T115" fmla="*/ 153 h 162"/>
                <a:gd name="T116" fmla="*/ 119 w 150"/>
                <a:gd name="T117" fmla="*/ 140 h 162"/>
                <a:gd name="T118" fmla="*/ 90 w 150"/>
                <a:gd name="T119" fmla="*/ 102 h 162"/>
                <a:gd name="T120" fmla="*/ 47 w 150"/>
                <a:gd name="T121" fmla="*/ 4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62">
                  <a:moveTo>
                    <a:pt x="47" y="47"/>
                  </a:moveTo>
                  <a:cubicBezTo>
                    <a:pt x="49" y="49"/>
                    <a:pt x="70" y="75"/>
                    <a:pt x="92" y="101"/>
                  </a:cubicBezTo>
                  <a:cubicBezTo>
                    <a:pt x="103" y="114"/>
                    <a:pt x="114" y="128"/>
                    <a:pt x="122" y="138"/>
                  </a:cubicBezTo>
                  <a:cubicBezTo>
                    <a:pt x="126" y="143"/>
                    <a:pt x="130" y="147"/>
                    <a:pt x="132" y="150"/>
                  </a:cubicBezTo>
                  <a:cubicBezTo>
                    <a:pt x="133" y="152"/>
                    <a:pt x="134" y="153"/>
                    <a:pt x="135" y="154"/>
                  </a:cubicBezTo>
                  <a:cubicBezTo>
                    <a:pt x="135" y="154"/>
                    <a:pt x="136" y="154"/>
                    <a:pt x="137" y="154"/>
                  </a:cubicBezTo>
                  <a:cubicBezTo>
                    <a:pt x="142" y="146"/>
                    <a:pt x="146" y="128"/>
                    <a:pt x="148" y="107"/>
                  </a:cubicBezTo>
                  <a:cubicBezTo>
                    <a:pt x="150" y="93"/>
                    <a:pt x="150" y="80"/>
                    <a:pt x="149" y="69"/>
                  </a:cubicBezTo>
                  <a:cubicBezTo>
                    <a:pt x="148" y="57"/>
                    <a:pt x="145" y="55"/>
                    <a:pt x="144" y="54"/>
                  </a:cubicBezTo>
                  <a:cubicBezTo>
                    <a:pt x="143" y="54"/>
                    <a:pt x="139" y="57"/>
                    <a:pt x="134" y="72"/>
                  </a:cubicBezTo>
                  <a:cubicBezTo>
                    <a:pt x="129" y="91"/>
                    <a:pt x="129" y="91"/>
                    <a:pt x="129" y="91"/>
                  </a:cubicBezTo>
                  <a:cubicBezTo>
                    <a:pt x="130" y="71"/>
                    <a:pt x="130" y="71"/>
                    <a:pt x="130" y="71"/>
                  </a:cubicBezTo>
                  <a:cubicBezTo>
                    <a:pt x="132" y="43"/>
                    <a:pt x="127" y="30"/>
                    <a:pt x="124" y="30"/>
                  </a:cubicBezTo>
                  <a:cubicBezTo>
                    <a:pt x="123" y="30"/>
                    <a:pt x="119" y="33"/>
                    <a:pt x="114" y="50"/>
                  </a:cubicBezTo>
                  <a:cubicBezTo>
                    <a:pt x="109" y="67"/>
                    <a:pt x="109" y="67"/>
                    <a:pt x="109" y="67"/>
                  </a:cubicBezTo>
                  <a:cubicBezTo>
                    <a:pt x="110" y="49"/>
                    <a:pt x="110" y="49"/>
                    <a:pt x="110" y="49"/>
                  </a:cubicBezTo>
                  <a:cubicBezTo>
                    <a:pt x="110" y="28"/>
                    <a:pt x="106" y="17"/>
                    <a:pt x="104" y="17"/>
                  </a:cubicBezTo>
                  <a:cubicBezTo>
                    <a:pt x="102" y="17"/>
                    <a:pt x="98" y="21"/>
                    <a:pt x="94" y="34"/>
                  </a:cubicBezTo>
                  <a:cubicBezTo>
                    <a:pt x="90" y="48"/>
                    <a:pt x="90" y="48"/>
                    <a:pt x="90" y="48"/>
                  </a:cubicBezTo>
                  <a:cubicBezTo>
                    <a:pt x="89" y="33"/>
                    <a:pt x="89" y="33"/>
                    <a:pt x="89" y="33"/>
                  </a:cubicBezTo>
                  <a:cubicBezTo>
                    <a:pt x="89" y="19"/>
                    <a:pt x="86" y="10"/>
                    <a:pt x="83" y="10"/>
                  </a:cubicBezTo>
                  <a:cubicBezTo>
                    <a:pt x="81" y="10"/>
                    <a:pt x="77" y="14"/>
                    <a:pt x="74" y="23"/>
                  </a:cubicBezTo>
                  <a:cubicBezTo>
                    <a:pt x="69" y="35"/>
                    <a:pt x="69" y="35"/>
                    <a:pt x="69" y="35"/>
                  </a:cubicBezTo>
                  <a:cubicBezTo>
                    <a:pt x="69" y="22"/>
                    <a:pt x="69" y="22"/>
                    <a:pt x="69" y="22"/>
                  </a:cubicBezTo>
                  <a:cubicBezTo>
                    <a:pt x="69" y="9"/>
                    <a:pt x="66" y="3"/>
                    <a:pt x="64" y="3"/>
                  </a:cubicBezTo>
                  <a:cubicBezTo>
                    <a:pt x="63" y="3"/>
                    <a:pt x="61" y="4"/>
                    <a:pt x="58" y="10"/>
                  </a:cubicBezTo>
                  <a:cubicBezTo>
                    <a:pt x="57" y="14"/>
                    <a:pt x="57" y="14"/>
                    <a:pt x="57" y="14"/>
                  </a:cubicBezTo>
                  <a:cubicBezTo>
                    <a:pt x="54" y="11"/>
                    <a:pt x="54" y="11"/>
                    <a:pt x="54" y="11"/>
                  </a:cubicBezTo>
                  <a:cubicBezTo>
                    <a:pt x="45" y="0"/>
                    <a:pt x="23" y="3"/>
                    <a:pt x="17" y="4"/>
                  </a:cubicBezTo>
                  <a:cubicBezTo>
                    <a:pt x="15" y="9"/>
                    <a:pt x="7" y="31"/>
                    <a:pt x="15" y="42"/>
                  </a:cubicBezTo>
                  <a:cubicBezTo>
                    <a:pt x="16" y="43"/>
                    <a:pt x="17" y="44"/>
                    <a:pt x="17" y="45"/>
                  </a:cubicBezTo>
                  <a:cubicBezTo>
                    <a:pt x="21" y="48"/>
                    <a:pt x="21" y="48"/>
                    <a:pt x="21" y="48"/>
                  </a:cubicBezTo>
                  <a:cubicBezTo>
                    <a:pt x="16" y="49"/>
                    <a:pt x="16" y="49"/>
                    <a:pt x="16" y="49"/>
                  </a:cubicBezTo>
                  <a:cubicBezTo>
                    <a:pt x="6" y="49"/>
                    <a:pt x="1" y="52"/>
                    <a:pt x="1" y="53"/>
                  </a:cubicBezTo>
                  <a:cubicBezTo>
                    <a:pt x="0" y="55"/>
                    <a:pt x="6" y="59"/>
                    <a:pt x="18" y="62"/>
                  </a:cubicBezTo>
                  <a:cubicBezTo>
                    <a:pt x="30" y="66"/>
                    <a:pt x="30" y="66"/>
                    <a:pt x="30" y="66"/>
                  </a:cubicBezTo>
                  <a:cubicBezTo>
                    <a:pt x="17" y="67"/>
                    <a:pt x="17" y="67"/>
                    <a:pt x="17" y="67"/>
                  </a:cubicBezTo>
                  <a:cubicBezTo>
                    <a:pt x="8" y="68"/>
                    <a:pt x="3" y="71"/>
                    <a:pt x="3" y="73"/>
                  </a:cubicBezTo>
                  <a:cubicBezTo>
                    <a:pt x="3" y="76"/>
                    <a:pt x="10" y="81"/>
                    <a:pt x="24" y="85"/>
                  </a:cubicBezTo>
                  <a:cubicBezTo>
                    <a:pt x="38" y="89"/>
                    <a:pt x="38" y="89"/>
                    <a:pt x="38" y="89"/>
                  </a:cubicBezTo>
                  <a:cubicBezTo>
                    <a:pt x="24" y="89"/>
                    <a:pt x="24" y="89"/>
                    <a:pt x="24" y="89"/>
                  </a:cubicBezTo>
                  <a:cubicBezTo>
                    <a:pt x="10" y="90"/>
                    <a:pt x="5" y="93"/>
                    <a:pt x="5" y="95"/>
                  </a:cubicBezTo>
                  <a:cubicBezTo>
                    <a:pt x="4" y="98"/>
                    <a:pt x="14" y="104"/>
                    <a:pt x="34" y="108"/>
                  </a:cubicBezTo>
                  <a:cubicBezTo>
                    <a:pt x="52" y="112"/>
                    <a:pt x="52" y="112"/>
                    <a:pt x="52" y="112"/>
                  </a:cubicBezTo>
                  <a:cubicBezTo>
                    <a:pt x="34" y="113"/>
                    <a:pt x="34" y="113"/>
                    <a:pt x="34" y="113"/>
                  </a:cubicBezTo>
                  <a:cubicBezTo>
                    <a:pt x="17" y="114"/>
                    <a:pt x="13" y="117"/>
                    <a:pt x="12" y="118"/>
                  </a:cubicBezTo>
                  <a:cubicBezTo>
                    <a:pt x="12" y="121"/>
                    <a:pt x="24" y="128"/>
                    <a:pt x="52" y="133"/>
                  </a:cubicBezTo>
                  <a:cubicBezTo>
                    <a:pt x="71" y="137"/>
                    <a:pt x="71" y="137"/>
                    <a:pt x="71" y="137"/>
                  </a:cubicBezTo>
                  <a:cubicBezTo>
                    <a:pt x="51" y="138"/>
                    <a:pt x="51" y="138"/>
                    <a:pt x="51" y="138"/>
                  </a:cubicBezTo>
                  <a:cubicBezTo>
                    <a:pt x="36" y="139"/>
                    <a:pt x="32" y="142"/>
                    <a:pt x="32" y="143"/>
                  </a:cubicBezTo>
                  <a:cubicBezTo>
                    <a:pt x="32" y="144"/>
                    <a:pt x="34" y="147"/>
                    <a:pt x="45" y="151"/>
                  </a:cubicBezTo>
                  <a:cubicBezTo>
                    <a:pt x="55" y="155"/>
                    <a:pt x="68" y="158"/>
                    <a:pt x="82" y="160"/>
                  </a:cubicBezTo>
                  <a:cubicBezTo>
                    <a:pt x="103" y="162"/>
                    <a:pt x="123" y="162"/>
                    <a:pt x="131" y="159"/>
                  </a:cubicBezTo>
                  <a:cubicBezTo>
                    <a:pt x="131" y="158"/>
                    <a:pt x="131" y="158"/>
                    <a:pt x="131" y="158"/>
                  </a:cubicBezTo>
                  <a:cubicBezTo>
                    <a:pt x="131" y="158"/>
                    <a:pt x="131" y="158"/>
                    <a:pt x="131" y="158"/>
                  </a:cubicBezTo>
                  <a:cubicBezTo>
                    <a:pt x="131" y="158"/>
                    <a:pt x="131" y="158"/>
                    <a:pt x="131" y="158"/>
                  </a:cubicBezTo>
                  <a:cubicBezTo>
                    <a:pt x="131" y="158"/>
                    <a:pt x="131" y="157"/>
                    <a:pt x="130" y="156"/>
                  </a:cubicBezTo>
                  <a:cubicBezTo>
                    <a:pt x="130" y="155"/>
                    <a:pt x="129" y="154"/>
                    <a:pt x="128" y="153"/>
                  </a:cubicBezTo>
                  <a:cubicBezTo>
                    <a:pt x="126" y="150"/>
                    <a:pt x="122" y="146"/>
                    <a:pt x="119" y="140"/>
                  </a:cubicBezTo>
                  <a:cubicBezTo>
                    <a:pt x="111" y="130"/>
                    <a:pt x="100" y="116"/>
                    <a:pt x="90" y="102"/>
                  </a:cubicBezTo>
                  <a:cubicBezTo>
                    <a:pt x="69" y="75"/>
                    <a:pt x="48" y="49"/>
                    <a:pt x="47" y="4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grpSp>
      <p:sp>
        <p:nvSpPr>
          <p:cNvPr id="39" name="Rectangle 38"/>
          <p:cNvSpPr/>
          <p:nvPr/>
        </p:nvSpPr>
        <p:spPr>
          <a:xfrm>
            <a:off x="1634427" y="5284167"/>
            <a:ext cx="1584592" cy="784830"/>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$422 Billion </a:t>
            </a:r>
          </a:p>
          <a:p>
            <a:pPr algn="ctr">
              <a:buClr>
                <a:srgbClr val="C00000"/>
              </a:buClr>
            </a:pPr>
            <a:r>
              <a:rPr lang="en-US" sz="1200" dirty="0">
                <a:latin typeface="Roboto Bold" pitchFamily="2" charset="0"/>
                <a:ea typeface="Roboto Bold" pitchFamily="2" charset="0"/>
              </a:rPr>
              <a:t>in </a:t>
            </a:r>
          </a:p>
          <a:p>
            <a:pPr algn="ctr">
              <a:buClr>
                <a:srgbClr val="C00000"/>
              </a:buClr>
            </a:pPr>
            <a:r>
              <a:rPr lang="en-US" sz="1200" b="1" dirty="0">
                <a:solidFill>
                  <a:schemeClr val="accent1"/>
                </a:solidFill>
                <a:latin typeface="Roboto Bold" pitchFamily="2" charset="0"/>
                <a:ea typeface="Roboto Bold" pitchFamily="2" charset="0"/>
              </a:rPr>
              <a:t>FY 2017</a:t>
            </a:r>
          </a:p>
          <a:p>
            <a:pPr algn="ctr">
              <a:buClr>
                <a:srgbClr val="C00000"/>
              </a:buClr>
            </a:pPr>
            <a:endParaRPr lang="en-US" sz="900" dirty="0">
              <a:latin typeface="Roboto Light" pitchFamily="2" charset="0"/>
              <a:ea typeface="Roboto Light" pitchFamily="2" charset="0"/>
            </a:endParaRPr>
          </a:p>
        </p:txBody>
      </p:sp>
      <p:sp>
        <p:nvSpPr>
          <p:cNvPr id="40" name="Text Placeholder 5"/>
          <p:cNvSpPr txBox="1">
            <a:spLocks/>
          </p:cNvSpPr>
          <p:nvPr/>
        </p:nvSpPr>
        <p:spPr>
          <a:xfrm>
            <a:off x="1727685" y="4941324"/>
            <a:ext cx="1440160" cy="3131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JM" dirty="0">
                <a:solidFill>
                  <a:schemeClr val="accent1"/>
                </a:solidFill>
                <a:latin typeface="Roboto Bold" pitchFamily="2" charset="0"/>
                <a:ea typeface="Roboto Bold" pitchFamily="2" charset="0"/>
                <a:cs typeface="Glegoo"/>
              </a:rPr>
              <a:t>$29 Billion</a:t>
            </a:r>
            <a:endParaRPr lang="en-JM" sz="550" dirty="0">
              <a:solidFill>
                <a:schemeClr val="accent1"/>
              </a:solidFill>
              <a:latin typeface="Roboto Bold" pitchFamily="2" charset="0"/>
              <a:ea typeface="Roboto Bold" pitchFamily="2" charset="0"/>
              <a:cs typeface="Glegoo"/>
            </a:endParaRPr>
          </a:p>
        </p:txBody>
      </p:sp>
      <p:sp>
        <p:nvSpPr>
          <p:cNvPr id="42" name="Rectangle 41"/>
          <p:cNvSpPr/>
          <p:nvPr/>
        </p:nvSpPr>
        <p:spPr>
          <a:xfrm>
            <a:off x="2849942" y="3027001"/>
            <a:ext cx="1584592" cy="646331"/>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$437 Billion </a:t>
            </a:r>
          </a:p>
          <a:p>
            <a:pPr algn="ctr">
              <a:buClr>
                <a:srgbClr val="C00000"/>
              </a:buClr>
            </a:pPr>
            <a:r>
              <a:rPr lang="en-US" sz="1200" dirty="0">
                <a:latin typeface="Roboto Bold" pitchFamily="2" charset="0"/>
                <a:ea typeface="Roboto Bold" pitchFamily="2" charset="0"/>
              </a:rPr>
              <a:t>in </a:t>
            </a:r>
          </a:p>
          <a:p>
            <a:pPr algn="ctr">
              <a:buClr>
                <a:srgbClr val="C00000"/>
              </a:buClr>
            </a:pPr>
            <a:r>
              <a:rPr lang="en-US" sz="1200" b="1" dirty="0">
                <a:solidFill>
                  <a:srgbClr val="C00000"/>
                </a:solidFill>
                <a:latin typeface="Roboto Bold" pitchFamily="2" charset="0"/>
                <a:ea typeface="Roboto Bold" pitchFamily="2" charset="0"/>
              </a:rPr>
              <a:t>FY 2018</a:t>
            </a:r>
          </a:p>
        </p:txBody>
      </p:sp>
      <p:sp>
        <p:nvSpPr>
          <p:cNvPr id="43" name="Text Placeholder 5"/>
          <p:cNvSpPr txBox="1">
            <a:spLocks/>
          </p:cNvSpPr>
          <p:nvPr/>
        </p:nvSpPr>
        <p:spPr>
          <a:xfrm>
            <a:off x="2900725" y="2315520"/>
            <a:ext cx="1318631" cy="3131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JM" dirty="0">
                <a:solidFill>
                  <a:srgbClr val="C00000"/>
                </a:solidFill>
                <a:latin typeface="Roboto Bold" pitchFamily="2" charset="0"/>
                <a:ea typeface="Roboto Bold" pitchFamily="2" charset="0"/>
                <a:cs typeface="Glegoo"/>
              </a:rPr>
              <a:t>$15 Billion</a:t>
            </a:r>
            <a:endParaRPr lang="en-JM" sz="550" dirty="0">
              <a:solidFill>
                <a:srgbClr val="C00000"/>
              </a:solidFill>
              <a:latin typeface="Roboto Bold" pitchFamily="2" charset="0"/>
              <a:ea typeface="Roboto Bold" pitchFamily="2" charset="0"/>
              <a:cs typeface="Glegoo"/>
            </a:endParaRPr>
          </a:p>
        </p:txBody>
      </p:sp>
      <p:sp>
        <p:nvSpPr>
          <p:cNvPr id="45" name="Rectangle 44"/>
          <p:cNvSpPr/>
          <p:nvPr/>
        </p:nvSpPr>
        <p:spPr>
          <a:xfrm>
            <a:off x="4271688" y="5291176"/>
            <a:ext cx="1584592" cy="646331"/>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$450 Billion </a:t>
            </a:r>
          </a:p>
          <a:p>
            <a:pPr algn="ctr">
              <a:buClr>
                <a:srgbClr val="C00000"/>
              </a:buClr>
            </a:pPr>
            <a:r>
              <a:rPr lang="en-US" sz="1200" dirty="0">
                <a:latin typeface="Roboto Bold" pitchFamily="2" charset="0"/>
                <a:ea typeface="Roboto Bold" pitchFamily="2" charset="0"/>
              </a:rPr>
              <a:t>in </a:t>
            </a:r>
          </a:p>
          <a:p>
            <a:pPr algn="ctr">
              <a:buClr>
                <a:srgbClr val="C00000"/>
              </a:buClr>
            </a:pPr>
            <a:r>
              <a:rPr lang="en-US" sz="1200" b="1" dirty="0">
                <a:solidFill>
                  <a:srgbClr val="6600FF"/>
                </a:solidFill>
                <a:latin typeface="Roboto Bold" pitchFamily="2" charset="0"/>
                <a:ea typeface="Roboto Bold" pitchFamily="2" charset="0"/>
              </a:rPr>
              <a:t>FY 2019</a:t>
            </a:r>
          </a:p>
        </p:txBody>
      </p:sp>
      <p:sp>
        <p:nvSpPr>
          <p:cNvPr id="46" name="Text Placeholder 5"/>
          <p:cNvSpPr txBox="1">
            <a:spLocks/>
          </p:cNvSpPr>
          <p:nvPr/>
        </p:nvSpPr>
        <p:spPr>
          <a:xfrm>
            <a:off x="4271689" y="4948332"/>
            <a:ext cx="1526996" cy="3131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JM" dirty="0">
                <a:solidFill>
                  <a:srgbClr val="6600FF"/>
                </a:solidFill>
                <a:latin typeface="Roboto Bold" pitchFamily="2" charset="0"/>
                <a:ea typeface="Roboto Bold" pitchFamily="2" charset="0"/>
                <a:cs typeface="Glegoo"/>
              </a:rPr>
              <a:t>$13 Billion</a:t>
            </a:r>
            <a:endParaRPr lang="en-JM" sz="550" dirty="0">
              <a:solidFill>
                <a:srgbClr val="6600FF"/>
              </a:solidFill>
              <a:latin typeface="Roboto Bold" pitchFamily="2" charset="0"/>
              <a:ea typeface="Roboto Bold" pitchFamily="2" charset="0"/>
              <a:cs typeface="Glegoo"/>
            </a:endParaRPr>
          </a:p>
        </p:txBody>
      </p:sp>
      <p:sp>
        <p:nvSpPr>
          <p:cNvPr id="48" name="Rectangle 47"/>
          <p:cNvSpPr/>
          <p:nvPr/>
        </p:nvSpPr>
        <p:spPr>
          <a:xfrm>
            <a:off x="6425214" y="4774237"/>
            <a:ext cx="1584592" cy="646331"/>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$483 Billion </a:t>
            </a:r>
          </a:p>
          <a:p>
            <a:pPr algn="ctr">
              <a:buClr>
                <a:srgbClr val="C00000"/>
              </a:buClr>
            </a:pPr>
            <a:r>
              <a:rPr lang="en-US" sz="1200" dirty="0">
                <a:latin typeface="Roboto Bold" pitchFamily="2" charset="0"/>
                <a:ea typeface="Roboto Bold" pitchFamily="2" charset="0"/>
              </a:rPr>
              <a:t>in </a:t>
            </a:r>
          </a:p>
          <a:p>
            <a:pPr algn="ctr">
              <a:buClr>
                <a:srgbClr val="C00000"/>
              </a:buClr>
            </a:pPr>
            <a:r>
              <a:rPr lang="en-US" sz="1200" b="1" dirty="0">
                <a:solidFill>
                  <a:srgbClr val="00B050"/>
                </a:solidFill>
                <a:latin typeface="Roboto Bold" pitchFamily="2" charset="0"/>
                <a:ea typeface="Roboto Bold" pitchFamily="2" charset="0"/>
              </a:rPr>
              <a:t>FY 2020</a:t>
            </a:r>
          </a:p>
        </p:txBody>
      </p:sp>
      <p:sp>
        <p:nvSpPr>
          <p:cNvPr id="49" name="Text Placeholder 5"/>
          <p:cNvSpPr txBox="1">
            <a:spLocks/>
          </p:cNvSpPr>
          <p:nvPr/>
        </p:nvSpPr>
        <p:spPr>
          <a:xfrm>
            <a:off x="6516137" y="4115672"/>
            <a:ext cx="1368231" cy="3131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JM" dirty="0">
                <a:solidFill>
                  <a:srgbClr val="00B050"/>
                </a:solidFill>
                <a:latin typeface="Roboto Bold" pitchFamily="2" charset="0"/>
                <a:ea typeface="Roboto Bold" pitchFamily="2" charset="0"/>
                <a:cs typeface="Glegoo"/>
              </a:rPr>
              <a:t>$33 Billion</a:t>
            </a:r>
            <a:endParaRPr lang="en-JM" sz="550" dirty="0">
              <a:solidFill>
                <a:srgbClr val="00B050"/>
              </a:solidFill>
              <a:latin typeface="Roboto Bold" pitchFamily="2" charset="0"/>
              <a:ea typeface="Roboto Bold" pitchFamily="2" charset="0"/>
              <a:cs typeface="Glegoo"/>
            </a:endParaRPr>
          </a:p>
        </p:txBody>
      </p:sp>
      <p:sp>
        <p:nvSpPr>
          <p:cNvPr id="3" name="Ellipse 2"/>
          <p:cNvSpPr/>
          <p:nvPr/>
        </p:nvSpPr>
        <p:spPr bwMode="auto">
          <a:xfrm>
            <a:off x="32462" y="4106521"/>
            <a:ext cx="912076" cy="912076"/>
          </a:xfrm>
          <a:prstGeom prst="ellipse">
            <a:avLst/>
          </a:prstGeom>
          <a:solidFill>
            <a:srgbClr val="FF0000"/>
          </a:solidFill>
          <a:ln>
            <a:solidFill>
              <a:srgbClr val="FF0000"/>
            </a:solidFill>
          </a:ln>
        </p:spPr>
        <p:txBody>
          <a:bodyPr vert="horz" wrap="square" lIns="45720" tIns="22860" rIns="45720" bIns="22860" numCol="1" rtlCol="0" anchor="t" anchorCtr="0" compatLnSpc="1">
            <a:prstTxWarp prst="textNoShape">
              <a:avLst/>
            </a:prstTxWarp>
          </a:bodyPr>
          <a:lstStyle/>
          <a:p>
            <a:pPr algn="ctr"/>
            <a:endParaRPr lang="fr-FR" sz="900"/>
          </a:p>
        </p:txBody>
      </p:sp>
      <p:sp>
        <p:nvSpPr>
          <p:cNvPr id="50" name="Ellipse 49"/>
          <p:cNvSpPr/>
          <p:nvPr/>
        </p:nvSpPr>
        <p:spPr bwMode="auto">
          <a:xfrm>
            <a:off x="6930325" y="2381117"/>
            <a:ext cx="912076" cy="912076"/>
          </a:xfrm>
          <a:prstGeom prst="ellipse">
            <a:avLst/>
          </a:prstGeom>
          <a:solidFill>
            <a:srgbClr val="7030A0"/>
          </a:solidFill>
          <a:ln>
            <a:noFill/>
          </a:ln>
        </p:spPr>
        <p:txBody>
          <a:bodyPr vert="horz" wrap="square" lIns="45720" tIns="22860" rIns="45720" bIns="22860" numCol="1" rtlCol="0" anchor="t" anchorCtr="0" compatLnSpc="1">
            <a:prstTxWarp prst="textNoShape">
              <a:avLst/>
            </a:prstTxWarp>
          </a:bodyPr>
          <a:lstStyle/>
          <a:p>
            <a:pPr algn="ctr"/>
            <a:endParaRPr lang="fr-FR" sz="900"/>
          </a:p>
        </p:txBody>
      </p:sp>
      <p:sp>
        <p:nvSpPr>
          <p:cNvPr id="51" name="Rectangle 50"/>
          <p:cNvSpPr/>
          <p:nvPr/>
        </p:nvSpPr>
        <p:spPr>
          <a:xfrm>
            <a:off x="15278" y="4155697"/>
            <a:ext cx="906020" cy="723275"/>
          </a:xfrm>
          <a:prstGeom prst="rect">
            <a:avLst/>
          </a:prstGeom>
        </p:spPr>
        <p:txBody>
          <a:bodyPr wrap="square">
            <a:spAutoFit/>
          </a:bodyPr>
          <a:lstStyle/>
          <a:p>
            <a:pPr algn="ctr">
              <a:buClr>
                <a:srgbClr val="C00000"/>
              </a:buClr>
            </a:pPr>
            <a:r>
              <a:rPr lang="en-US" sz="900" b="1" dirty="0">
                <a:solidFill>
                  <a:schemeClr val="bg1"/>
                </a:solidFill>
                <a:latin typeface="Roboto Bold" pitchFamily="2" charset="0"/>
                <a:ea typeface="Roboto Bold" pitchFamily="2" charset="0"/>
              </a:rPr>
              <a:t>FY 2016</a:t>
            </a:r>
          </a:p>
          <a:p>
            <a:pPr algn="ctr">
              <a:buClr>
                <a:srgbClr val="C00000"/>
              </a:buClr>
            </a:pPr>
            <a:r>
              <a:rPr lang="en-US" sz="1600" b="1" dirty="0">
                <a:solidFill>
                  <a:schemeClr val="bg1"/>
                </a:solidFill>
                <a:latin typeface="Roboto Light" pitchFamily="2" charset="0"/>
                <a:ea typeface="Roboto Light" pitchFamily="2" charset="0"/>
              </a:rPr>
              <a:t>$393 Billion</a:t>
            </a:r>
          </a:p>
        </p:txBody>
      </p:sp>
      <p:sp>
        <p:nvSpPr>
          <p:cNvPr id="52" name="Rectangle 51"/>
          <p:cNvSpPr/>
          <p:nvPr/>
        </p:nvSpPr>
        <p:spPr>
          <a:xfrm>
            <a:off x="6950967" y="2504435"/>
            <a:ext cx="906020" cy="738664"/>
          </a:xfrm>
          <a:prstGeom prst="rect">
            <a:avLst/>
          </a:prstGeom>
        </p:spPr>
        <p:txBody>
          <a:bodyPr wrap="square">
            <a:spAutoFit/>
          </a:bodyPr>
          <a:lstStyle/>
          <a:p>
            <a:pPr algn="ctr">
              <a:buClr>
                <a:srgbClr val="C00000"/>
              </a:buClr>
            </a:pPr>
            <a:r>
              <a:rPr lang="en-US" sz="1000" dirty="0">
                <a:solidFill>
                  <a:schemeClr val="bg1"/>
                </a:solidFill>
                <a:latin typeface="Roboto Bold" pitchFamily="2" charset="0"/>
                <a:ea typeface="Roboto Bold" pitchFamily="2" charset="0"/>
              </a:rPr>
              <a:t>FY 2021</a:t>
            </a:r>
          </a:p>
          <a:p>
            <a:pPr algn="ctr">
              <a:buClr>
                <a:srgbClr val="C00000"/>
              </a:buClr>
            </a:pPr>
            <a:r>
              <a:rPr lang="en-US" sz="1600" dirty="0">
                <a:solidFill>
                  <a:schemeClr val="bg1"/>
                </a:solidFill>
                <a:latin typeface="Roboto Light" pitchFamily="2" charset="0"/>
                <a:ea typeface="Roboto Light" pitchFamily="2" charset="0"/>
              </a:rPr>
              <a:t>$510 Billion</a:t>
            </a:r>
          </a:p>
        </p:txBody>
      </p:sp>
      <p:sp>
        <p:nvSpPr>
          <p:cNvPr id="4" name="TextBox 3">
            <a:extLst>
              <a:ext uri="{FF2B5EF4-FFF2-40B4-BE49-F238E27FC236}">
                <a16:creationId xmlns:a16="http://schemas.microsoft.com/office/drawing/2014/main" id="{D252EA40-9166-4896-AAA2-EF1A54227667}"/>
              </a:ext>
            </a:extLst>
          </p:cNvPr>
          <p:cNvSpPr txBox="1"/>
          <p:nvPr/>
        </p:nvSpPr>
        <p:spPr>
          <a:xfrm>
            <a:off x="8059285" y="3467923"/>
            <a:ext cx="1124603" cy="646331"/>
          </a:xfrm>
          <a:prstGeom prst="rect">
            <a:avLst/>
          </a:prstGeom>
          <a:noFill/>
        </p:spPr>
        <p:txBody>
          <a:bodyPr wrap="square" rtlCol="0">
            <a:spAutoFit/>
          </a:bodyPr>
          <a:lstStyle/>
          <a:p>
            <a:pPr algn="ctr"/>
            <a:r>
              <a:rPr lang="en-US" dirty="0"/>
              <a:t>Final Estimate</a:t>
            </a:r>
          </a:p>
        </p:txBody>
      </p:sp>
      <p:pic>
        <p:nvPicPr>
          <p:cNvPr id="47" name="Picture 46">
            <a:extLst>
              <a:ext uri="{FF2B5EF4-FFF2-40B4-BE49-F238E27FC236}">
                <a16:creationId xmlns:a16="http://schemas.microsoft.com/office/drawing/2014/main" id="{68282AAE-152B-4444-B8F7-CE25CE5D63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8471" y="5836618"/>
            <a:ext cx="2560181" cy="695849"/>
          </a:xfrm>
          <a:prstGeom prst="rect">
            <a:avLst/>
          </a:prstGeom>
        </p:spPr>
      </p:pic>
      <p:sp>
        <p:nvSpPr>
          <p:cNvPr id="53" name="Rectangle 52">
            <a:extLst>
              <a:ext uri="{FF2B5EF4-FFF2-40B4-BE49-F238E27FC236}">
                <a16:creationId xmlns:a16="http://schemas.microsoft.com/office/drawing/2014/main" id="{C568E398-4252-4E13-83B9-8E089F772DA8}"/>
              </a:ext>
            </a:extLst>
          </p:cNvPr>
          <p:cNvSpPr/>
          <p:nvPr/>
        </p:nvSpPr>
        <p:spPr>
          <a:xfrm>
            <a:off x="6412604" y="2090306"/>
            <a:ext cx="1584592" cy="307777"/>
          </a:xfrm>
          <a:prstGeom prst="rect">
            <a:avLst/>
          </a:prstGeom>
        </p:spPr>
        <p:txBody>
          <a:bodyPr wrap="square">
            <a:spAutoFit/>
          </a:bodyPr>
          <a:lstStyle/>
          <a:p>
            <a:pPr algn="ctr">
              <a:buClr>
                <a:srgbClr val="C00000"/>
              </a:buClr>
            </a:pPr>
            <a:r>
              <a:rPr lang="en-US" sz="1400" dirty="0">
                <a:solidFill>
                  <a:srgbClr val="6600FF"/>
                </a:solidFill>
                <a:latin typeface="Roboto Bold" pitchFamily="2" charset="0"/>
                <a:ea typeface="Roboto Bold" pitchFamily="2" charset="0"/>
              </a:rPr>
              <a:t>$27 Billion</a:t>
            </a:r>
          </a:p>
        </p:txBody>
      </p:sp>
      <p:sp>
        <p:nvSpPr>
          <p:cNvPr id="54" name="Slide Number Placeholder 1">
            <a:extLst>
              <a:ext uri="{FF2B5EF4-FFF2-40B4-BE49-F238E27FC236}">
                <a16:creationId xmlns:a16="http://schemas.microsoft.com/office/drawing/2014/main" id="{EF9C2CE9-32FC-493F-BBC1-8D132857DBA2}"/>
              </a:ext>
            </a:extLst>
          </p:cNvPr>
          <p:cNvSpPr txBox="1">
            <a:spLocks/>
          </p:cNvSpPr>
          <p:nvPr/>
        </p:nvSpPr>
        <p:spPr>
          <a:xfrm>
            <a:off x="8625315" y="5807384"/>
            <a:ext cx="335241" cy="273844"/>
          </a:xfrm>
          <a:prstGeom prst="rect">
            <a:avLst/>
          </a:prstGeom>
          <a:solidFill>
            <a:srgbClr val="FFFF00"/>
          </a:solidFill>
          <a:ln>
            <a:solidFill>
              <a:schemeClr val="accent1"/>
            </a:solidFill>
          </a:ln>
          <a:effectLst>
            <a:outerShdw blurRad="50800" dist="38100" dir="2700000" algn="tl" rotWithShape="0">
              <a:prstClr val="black">
                <a:alpha val="4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500"/>
              <a:pPr/>
              <a:t>3</a:t>
            </a:fld>
            <a:endParaRPr lang="en-US" sz="1500" dirty="0"/>
          </a:p>
        </p:txBody>
      </p:sp>
      <p:sp>
        <p:nvSpPr>
          <p:cNvPr id="55" name="Ellipse 2">
            <a:extLst>
              <a:ext uri="{FF2B5EF4-FFF2-40B4-BE49-F238E27FC236}">
                <a16:creationId xmlns:a16="http://schemas.microsoft.com/office/drawing/2014/main" id="{645FC90B-DFEE-4BE6-A5B0-499AED8390A5}"/>
              </a:ext>
            </a:extLst>
          </p:cNvPr>
          <p:cNvSpPr/>
          <p:nvPr/>
        </p:nvSpPr>
        <p:spPr bwMode="auto">
          <a:xfrm>
            <a:off x="7842401" y="2166962"/>
            <a:ext cx="912076" cy="912076"/>
          </a:xfrm>
          <a:prstGeom prst="ellipse">
            <a:avLst/>
          </a:prstGeom>
          <a:solidFill>
            <a:srgbClr val="E26B0A"/>
          </a:solidFill>
          <a:ln>
            <a:solidFill>
              <a:srgbClr val="FF0000"/>
            </a:solidFill>
          </a:ln>
        </p:spPr>
        <p:txBody>
          <a:bodyPr vert="horz" wrap="square" lIns="45720" tIns="22860" rIns="45720" bIns="22860" numCol="1" rtlCol="0" anchor="t" anchorCtr="0" compatLnSpc="1">
            <a:prstTxWarp prst="textNoShape">
              <a:avLst/>
            </a:prstTxWarp>
          </a:bodyPr>
          <a:lstStyle/>
          <a:p>
            <a:pPr algn="ctr"/>
            <a:endParaRPr lang="fr-FR" sz="900"/>
          </a:p>
        </p:txBody>
      </p:sp>
      <p:sp>
        <p:nvSpPr>
          <p:cNvPr id="58" name="Rectangle 57">
            <a:extLst>
              <a:ext uri="{FF2B5EF4-FFF2-40B4-BE49-F238E27FC236}">
                <a16:creationId xmlns:a16="http://schemas.microsoft.com/office/drawing/2014/main" id="{E18BF9B4-3653-4A3F-B3E6-BE9BF4B2341B}"/>
              </a:ext>
            </a:extLst>
          </p:cNvPr>
          <p:cNvSpPr/>
          <p:nvPr/>
        </p:nvSpPr>
        <p:spPr>
          <a:xfrm>
            <a:off x="7861013" y="2224693"/>
            <a:ext cx="906020" cy="738664"/>
          </a:xfrm>
          <a:prstGeom prst="rect">
            <a:avLst/>
          </a:prstGeom>
        </p:spPr>
        <p:txBody>
          <a:bodyPr wrap="square">
            <a:spAutoFit/>
          </a:bodyPr>
          <a:lstStyle/>
          <a:p>
            <a:pPr algn="ctr">
              <a:buClr>
                <a:srgbClr val="C00000"/>
              </a:buClr>
            </a:pPr>
            <a:r>
              <a:rPr lang="en-US" sz="1000" dirty="0">
                <a:solidFill>
                  <a:schemeClr val="bg1"/>
                </a:solidFill>
                <a:latin typeface="Roboto Bold" pitchFamily="2" charset="0"/>
                <a:ea typeface="Roboto Bold" pitchFamily="2" charset="0"/>
              </a:rPr>
              <a:t>FY 2022</a:t>
            </a:r>
          </a:p>
          <a:p>
            <a:pPr algn="ctr">
              <a:buClr>
                <a:srgbClr val="C00000"/>
              </a:buClr>
            </a:pPr>
            <a:r>
              <a:rPr lang="en-US" sz="1600" dirty="0">
                <a:solidFill>
                  <a:schemeClr val="bg1"/>
                </a:solidFill>
                <a:latin typeface="Roboto Light" pitchFamily="2" charset="0"/>
                <a:ea typeface="Roboto Light" pitchFamily="2" charset="0"/>
              </a:rPr>
              <a:t>$521 Billion</a:t>
            </a:r>
          </a:p>
        </p:txBody>
      </p:sp>
      <p:sp>
        <p:nvSpPr>
          <p:cNvPr id="59" name="Rectangle 58">
            <a:extLst>
              <a:ext uri="{FF2B5EF4-FFF2-40B4-BE49-F238E27FC236}">
                <a16:creationId xmlns:a16="http://schemas.microsoft.com/office/drawing/2014/main" id="{D2FCFB24-C67A-4FA0-AC71-C26B94FE223B}"/>
              </a:ext>
            </a:extLst>
          </p:cNvPr>
          <p:cNvSpPr/>
          <p:nvPr/>
        </p:nvSpPr>
        <p:spPr>
          <a:xfrm>
            <a:off x="7180804" y="1875118"/>
            <a:ext cx="1584592" cy="307777"/>
          </a:xfrm>
          <a:prstGeom prst="rect">
            <a:avLst/>
          </a:prstGeom>
        </p:spPr>
        <p:txBody>
          <a:bodyPr wrap="square">
            <a:spAutoFit/>
          </a:bodyPr>
          <a:lstStyle/>
          <a:p>
            <a:pPr algn="ctr">
              <a:buClr>
                <a:srgbClr val="C00000"/>
              </a:buClr>
            </a:pPr>
            <a:r>
              <a:rPr lang="en-US" sz="1400" dirty="0">
                <a:solidFill>
                  <a:schemeClr val="accent2"/>
                </a:solidFill>
                <a:latin typeface="Roboto Bold" pitchFamily="2" charset="0"/>
                <a:ea typeface="Roboto Bold" pitchFamily="2" charset="0"/>
              </a:rPr>
              <a:t>$11 Billion</a:t>
            </a:r>
          </a:p>
        </p:txBody>
      </p:sp>
      <p:sp>
        <p:nvSpPr>
          <p:cNvPr id="56" name="Ellipse 2">
            <a:extLst>
              <a:ext uri="{FF2B5EF4-FFF2-40B4-BE49-F238E27FC236}">
                <a16:creationId xmlns:a16="http://schemas.microsoft.com/office/drawing/2014/main" id="{EC3302C3-B745-4F93-BA42-DEA4D2673DBD}"/>
              </a:ext>
            </a:extLst>
          </p:cNvPr>
          <p:cNvSpPr/>
          <p:nvPr/>
        </p:nvSpPr>
        <p:spPr bwMode="auto">
          <a:xfrm>
            <a:off x="8256227" y="1164525"/>
            <a:ext cx="912076" cy="912076"/>
          </a:xfrm>
          <a:prstGeom prst="ellipse">
            <a:avLst/>
          </a:prstGeom>
          <a:solidFill>
            <a:srgbClr val="990033"/>
          </a:solidFill>
          <a:ln>
            <a:solidFill>
              <a:srgbClr val="FF0000"/>
            </a:solidFill>
          </a:ln>
        </p:spPr>
        <p:txBody>
          <a:bodyPr vert="horz" wrap="square" lIns="45720" tIns="22860" rIns="45720" bIns="22860" numCol="1" rtlCol="0" anchor="t" anchorCtr="0" compatLnSpc="1">
            <a:prstTxWarp prst="textNoShape">
              <a:avLst/>
            </a:prstTxWarp>
          </a:bodyPr>
          <a:lstStyle/>
          <a:p>
            <a:pPr algn="ctr"/>
            <a:endParaRPr lang="fr-FR" sz="900"/>
          </a:p>
        </p:txBody>
      </p:sp>
      <p:sp>
        <p:nvSpPr>
          <p:cNvPr id="57" name="Rectangle 56">
            <a:extLst>
              <a:ext uri="{FF2B5EF4-FFF2-40B4-BE49-F238E27FC236}">
                <a16:creationId xmlns:a16="http://schemas.microsoft.com/office/drawing/2014/main" id="{2FB144E8-3A18-4184-93BE-52B97644CFD8}"/>
              </a:ext>
            </a:extLst>
          </p:cNvPr>
          <p:cNvSpPr/>
          <p:nvPr/>
        </p:nvSpPr>
        <p:spPr>
          <a:xfrm>
            <a:off x="8277868" y="1208369"/>
            <a:ext cx="906020" cy="738664"/>
          </a:xfrm>
          <a:prstGeom prst="rect">
            <a:avLst/>
          </a:prstGeom>
        </p:spPr>
        <p:txBody>
          <a:bodyPr wrap="square">
            <a:spAutoFit/>
          </a:bodyPr>
          <a:lstStyle/>
          <a:p>
            <a:pPr algn="ctr">
              <a:buClr>
                <a:srgbClr val="C00000"/>
              </a:buClr>
            </a:pPr>
            <a:r>
              <a:rPr lang="en-US" sz="1000" dirty="0">
                <a:solidFill>
                  <a:schemeClr val="bg1"/>
                </a:solidFill>
                <a:latin typeface="Roboto Bold" pitchFamily="2" charset="0"/>
                <a:ea typeface="Roboto Bold" pitchFamily="2" charset="0"/>
              </a:rPr>
              <a:t>FY 2023</a:t>
            </a:r>
          </a:p>
          <a:p>
            <a:pPr algn="ctr">
              <a:buClr>
                <a:srgbClr val="C00000"/>
              </a:buClr>
            </a:pPr>
            <a:r>
              <a:rPr lang="en-US" sz="1600" dirty="0">
                <a:solidFill>
                  <a:schemeClr val="bg1"/>
                </a:solidFill>
                <a:latin typeface="Roboto Light" pitchFamily="2" charset="0"/>
                <a:ea typeface="Roboto Light" pitchFamily="2" charset="0"/>
              </a:rPr>
              <a:t>$576 Billion</a:t>
            </a:r>
          </a:p>
        </p:txBody>
      </p:sp>
      <p:sp>
        <p:nvSpPr>
          <p:cNvPr id="60" name="Rectangle 59">
            <a:extLst>
              <a:ext uri="{FF2B5EF4-FFF2-40B4-BE49-F238E27FC236}">
                <a16:creationId xmlns:a16="http://schemas.microsoft.com/office/drawing/2014/main" id="{46DC7196-80C3-49A6-8E0E-FA1F6BDB16C5}"/>
              </a:ext>
            </a:extLst>
          </p:cNvPr>
          <p:cNvSpPr/>
          <p:nvPr/>
        </p:nvSpPr>
        <p:spPr>
          <a:xfrm>
            <a:off x="7772400" y="833186"/>
            <a:ext cx="1584592" cy="307777"/>
          </a:xfrm>
          <a:prstGeom prst="rect">
            <a:avLst/>
          </a:prstGeom>
        </p:spPr>
        <p:txBody>
          <a:bodyPr wrap="square">
            <a:spAutoFit/>
          </a:bodyPr>
          <a:lstStyle/>
          <a:p>
            <a:pPr algn="ctr">
              <a:buClr>
                <a:srgbClr val="C00000"/>
              </a:buClr>
            </a:pPr>
            <a:r>
              <a:rPr lang="en-US" sz="1400" dirty="0">
                <a:solidFill>
                  <a:schemeClr val="accent2"/>
                </a:solidFill>
                <a:latin typeface="Roboto Bold" pitchFamily="2" charset="0"/>
                <a:ea typeface="Roboto Bold" pitchFamily="2" charset="0"/>
              </a:rPr>
              <a:t>$55 Billion</a:t>
            </a:r>
          </a:p>
        </p:txBody>
      </p:sp>
    </p:spTree>
    <p:extLst>
      <p:ext uri="{BB962C8B-B14F-4D97-AF65-F5344CB8AC3E}">
        <p14:creationId xmlns:p14="http://schemas.microsoft.com/office/powerpoint/2010/main" val="382268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a:extLst>
              <a:ext uri="{FF2B5EF4-FFF2-40B4-BE49-F238E27FC236}">
                <a16:creationId xmlns:a16="http://schemas.microsoft.com/office/drawing/2014/main" id="{C53200E2-2354-4D9C-9D2A-1B82EA733CFA}"/>
              </a:ext>
            </a:extLst>
          </p:cNvPr>
          <p:cNvSpPr>
            <a:spLocks/>
          </p:cNvSpPr>
          <p:nvPr/>
        </p:nvSpPr>
        <p:spPr bwMode="auto">
          <a:xfrm>
            <a:off x="1725910" y="2821126"/>
            <a:ext cx="1084761" cy="666602"/>
          </a:xfrm>
          <a:custGeom>
            <a:avLst/>
            <a:gdLst>
              <a:gd name="T0" fmla="*/ 676 w 677"/>
              <a:gd name="T1" fmla="*/ 2 h 338"/>
              <a:gd name="T2" fmla="*/ 672 w 677"/>
              <a:gd name="T3" fmla="*/ 1 h 338"/>
              <a:gd name="T4" fmla="*/ 391 w 677"/>
              <a:gd name="T5" fmla="*/ 260 h 338"/>
              <a:gd name="T6" fmla="*/ 319 w 677"/>
              <a:gd name="T7" fmla="*/ 189 h 338"/>
              <a:gd name="T8" fmla="*/ 75 w 677"/>
              <a:gd name="T9" fmla="*/ 189 h 338"/>
              <a:gd name="T10" fmla="*/ 0 w 677"/>
              <a:gd name="T11" fmla="*/ 263 h 338"/>
              <a:gd name="T12" fmla="*/ 75 w 677"/>
              <a:gd name="T13" fmla="*/ 338 h 338"/>
              <a:gd name="T14" fmla="*/ 319 w 677"/>
              <a:gd name="T15" fmla="*/ 338 h 338"/>
              <a:gd name="T16" fmla="*/ 389 w 677"/>
              <a:gd name="T17" fmla="*/ 269 h 338"/>
              <a:gd name="T18" fmla="*/ 389 w 677"/>
              <a:gd name="T19" fmla="*/ 268 h 338"/>
              <a:gd name="T20" fmla="*/ 676 w 677"/>
              <a:gd name="T21" fmla="*/ 5 h 338"/>
              <a:gd name="T22" fmla="*/ 676 w 677"/>
              <a:gd name="T23"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8">
                <a:moveTo>
                  <a:pt x="676" y="2"/>
                </a:moveTo>
                <a:cubicBezTo>
                  <a:pt x="675" y="0"/>
                  <a:pt x="673" y="0"/>
                  <a:pt x="672" y="1"/>
                </a:cubicBezTo>
                <a:cubicBezTo>
                  <a:pt x="391" y="260"/>
                  <a:pt x="391" y="260"/>
                  <a:pt x="391" y="260"/>
                </a:cubicBezTo>
                <a:cubicBezTo>
                  <a:pt x="319" y="189"/>
                  <a:pt x="319" y="189"/>
                  <a:pt x="319" y="189"/>
                </a:cubicBezTo>
                <a:cubicBezTo>
                  <a:pt x="75" y="189"/>
                  <a:pt x="75" y="189"/>
                  <a:pt x="75" y="189"/>
                </a:cubicBezTo>
                <a:cubicBezTo>
                  <a:pt x="0" y="263"/>
                  <a:pt x="0" y="263"/>
                  <a:pt x="0" y="263"/>
                </a:cubicBezTo>
                <a:cubicBezTo>
                  <a:pt x="75" y="338"/>
                  <a:pt x="75" y="338"/>
                  <a:pt x="75" y="338"/>
                </a:cubicBezTo>
                <a:cubicBezTo>
                  <a:pt x="319" y="338"/>
                  <a:pt x="319" y="338"/>
                  <a:pt x="319" y="338"/>
                </a:cubicBezTo>
                <a:cubicBezTo>
                  <a:pt x="389" y="269"/>
                  <a:pt x="389" y="269"/>
                  <a:pt x="389" y="269"/>
                </a:cubicBezTo>
                <a:cubicBezTo>
                  <a:pt x="389" y="269"/>
                  <a:pt x="389" y="268"/>
                  <a:pt x="389" y="268"/>
                </a:cubicBezTo>
                <a:cubicBezTo>
                  <a:pt x="676" y="5"/>
                  <a:pt x="676" y="5"/>
                  <a:pt x="676" y="5"/>
                </a:cubicBezTo>
                <a:cubicBezTo>
                  <a:pt x="677" y="4"/>
                  <a:pt x="677" y="3"/>
                  <a:pt x="676" y="2"/>
                </a:cubicBezTo>
                <a:close/>
              </a:path>
            </a:pathLst>
          </a:custGeom>
          <a:solidFill>
            <a:srgbClr val="0066FF"/>
          </a:solidFill>
          <a:ln>
            <a:noFill/>
          </a:ln>
        </p:spPr>
        <p:txBody>
          <a:bodyPr vert="horz" wrap="square" lIns="45720" tIns="22860" rIns="45720" bIns="22860" numCol="1" anchor="t" anchorCtr="0" compatLnSpc="1">
            <a:prstTxWarp prst="textNoShape">
              <a:avLst/>
            </a:prstTxWarp>
          </a:bodyPr>
          <a:lstStyle/>
          <a:p>
            <a:endParaRPr lang="fr-FR" sz="900" dirty="0"/>
          </a:p>
        </p:txBody>
      </p:sp>
      <p:sp>
        <p:nvSpPr>
          <p:cNvPr id="56" name="Freeform 13">
            <a:extLst>
              <a:ext uri="{FF2B5EF4-FFF2-40B4-BE49-F238E27FC236}">
                <a16:creationId xmlns:a16="http://schemas.microsoft.com/office/drawing/2014/main" id="{33D50AF7-4304-4CB3-86A7-434FC690BFEB}"/>
              </a:ext>
            </a:extLst>
          </p:cNvPr>
          <p:cNvSpPr>
            <a:spLocks/>
          </p:cNvSpPr>
          <p:nvPr/>
        </p:nvSpPr>
        <p:spPr bwMode="auto">
          <a:xfrm>
            <a:off x="5866575" y="4495735"/>
            <a:ext cx="1048544" cy="349250"/>
          </a:xfrm>
          <a:custGeom>
            <a:avLst/>
            <a:gdLst>
              <a:gd name="T0" fmla="*/ 66 w 745"/>
              <a:gd name="T1" fmla="*/ 182 h 248"/>
              <a:gd name="T2" fmla="*/ 66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6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6" y="182"/>
                </a:moveTo>
                <a:cubicBezTo>
                  <a:pt x="66" y="0"/>
                  <a:pt x="66" y="0"/>
                  <a:pt x="66"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5" y="248"/>
                  <a:pt x="33" y="248"/>
                </a:cubicBezTo>
                <a:cubicBezTo>
                  <a:pt x="745" y="248"/>
                  <a:pt x="745" y="248"/>
                  <a:pt x="745" y="248"/>
                </a:cubicBezTo>
                <a:cubicBezTo>
                  <a:pt x="745" y="182"/>
                  <a:pt x="745" y="182"/>
                  <a:pt x="745" y="182"/>
                </a:cubicBezTo>
                <a:lnTo>
                  <a:pt x="66"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55" name="Freeform 11">
            <a:extLst>
              <a:ext uri="{FF2B5EF4-FFF2-40B4-BE49-F238E27FC236}">
                <a16:creationId xmlns:a16="http://schemas.microsoft.com/office/drawing/2014/main" id="{67C9C6B2-A90B-4DA4-ADB1-97E9406FF844}"/>
              </a:ext>
            </a:extLst>
          </p:cNvPr>
          <p:cNvSpPr>
            <a:spLocks/>
          </p:cNvSpPr>
          <p:nvPr/>
        </p:nvSpPr>
        <p:spPr bwMode="auto">
          <a:xfrm>
            <a:off x="1805180" y="2295232"/>
            <a:ext cx="1089628" cy="525893"/>
          </a:xfrm>
          <a:custGeom>
            <a:avLst/>
            <a:gdLst>
              <a:gd name="T0" fmla="*/ 65 w 745"/>
              <a:gd name="T1" fmla="*/ 182 h 248"/>
              <a:gd name="T2" fmla="*/ 65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5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5" y="182"/>
                </a:moveTo>
                <a:cubicBezTo>
                  <a:pt x="65" y="0"/>
                  <a:pt x="65" y="0"/>
                  <a:pt x="65"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4" y="248"/>
                  <a:pt x="33" y="248"/>
                </a:cubicBezTo>
                <a:cubicBezTo>
                  <a:pt x="745" y="248"/>
                  <a:pt x="745" y="248"/>
                  <a:pt x="745" y="248"/>
                </a:cubicBezTo>
                <a:cubicBezTo>
                  <a:pt x="745" y="182"/>
                  <a:pt x="745" y="182"/>
                  <a:pt x="745" y="182"/>
                </a:cubicBezTo>
                <a:lnTo>
                  <a:pt x="65"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dirty="0"/>
          </a:p>
        </p:txBody>
      </p:sp>
      <p:sp>
        <p:nvSpPr>
          <p:cNvPr id="43" name="Rectangle 21">
            <a:extLst>
              <a:ext uri="{FF2B5EF4-FFF2-40B4-BE49-F238E27FC236}">
                <a16:creationId xmlns:a16="http://schemas.microsoft.com/office/drawing/2014/main" id="{1067CF5F-4388-44E6-8682-EB0B906F727A}"/>
              </a:ext>
            </a:extLst>
          </p:cNvPr>
          <p:cNvSpPr>
            <a:spLocks noChangeArrowheads="1"/>
          </p:cNvSpPr>
          <p:nvPr/>
        </p:nvSpPr>
        <p:spPr bwMode="auto">
          <a:xfrm>
            <a:off x="2057406" y="1934800"/>
            <a:ext cx="1447007" cy="364331"/>
          </a:xfrm>
          <a:prstGeom prst="rect">
            <a:avLst/>
          </a:prstGeom>
          <a:solidFill>
            <a:srgbClr val="FF0505"/>
          </a:solidFill>
          <a:ln>
            <a:noFill/>
          </a:ln>
        </p:spPr>
        <p:txBody>
          <a:bodyPr vert="horz" wrap="square" lIns="45720" tIns="22860" rIns="45720" bIns="22860" numCol="1" anchor="t" anchorCtr="0" compatLnSpc="1">
            <a:prstTxWarp prst="textNoShape">
              <a:avLst/>
            </a:prstTxWarp>
          </a:bodyPr>
          <a:lstStyle/>
          <a:p>
            <a:r>
              <a:rPr lang="fr-FR" sz="1200" dirty="0">
                <a:solidFill>
                  <a:schemeClr val="bg1"/>
                </a:solidFill>
              </a:rPr>
              <a:t>   </a:t>
            </a:r>
            <a:r>
              <a:rPr lang="fr-FR" sz="1200" b="1" dirty="0">
                <a:solidFill>
                  <a:schemeClr val="bg1"/>
                </a:solidFill>
              </a:rPr>
              <a:t>$.005999 </a:t>
            </a:r>
          </a:p>
          <a:p>
            <a:r>
              <a:rPr lang="fr-FR" sz="1200" dirty="0">
                <a:solidFill>
                  <a:schemeClr val="bg1"/>
                </a:solidFill>
              </a:rPr>
              <a:t>   </a:t>
            </a:r>
            <a:r>
              <a:rPr lang="fr-FR" sz="900" dirty="0">
                <a:solidFill>
                  <a:schemeClr val="bg1"/>
                </a:solidFill>
                <a:latin typeface="Roboto"/>
              </a:rPr>
              <a:t>Effective Tax Rate</a:t>
            </a:r>
          </a:p>
        </p:txBody>
      </p:sp>
      <p:sp>
        <p:nvSpPr>
          <p:cNvPr id="41" name="Freeform 15">
            <a:extLst>
              <a:ext uri="{FF2B5EF4-FFF2-40B4-BE49-F238E27FC236}">
                <a16:creationId xmlns:a16="http://schemas.microsoft.com/office/drawing/2014/main" id="{A766AB93-B5D8-45AD-AF68-AC023FC6AF0C}"/>
              </a:ext>
            </a:extLst>
          </p:cNvPr>
          <p:cNvSpPr>
            <a:spLocks/>
          </p:cNvSpPr>
          <p:nvPr/>
        </p:nvSpPr>
        <p:spPr bwMode="auto">
          <a:xfrm rot="10611314">
            <a:off x="4755558" y="3595016"/>
            <a:ext cx="2582433" cy="1671986"/>
          </a:xfrm>
          <a:custGeom>
            <a:avLst/>
            <a:gdLst>
              <a:gd name="T0" fmla="*/ 3783 w 3783"/>
              <a:gd name="T1" fmla="*/ 1614 h 1735"/>
              <a:gd name="T2" fmla="*/ 303 w 3783"/>
              <a:gd name="T3" fmla="*/ 92 h 1735"/>
              <a:gd name="T4" fmla="*/ 348 w 3783"/>
              <a:gd name="T5" fmla="*/ 0 h 1735"/>
              <a:gd name="T6" fmla="*/ 0 w 3783"/>
              <a:gd name="T7" fmla="*/ 7 h 1735"/>
              <a:gd name="T8" fmla="*/ 208 w 3783"/>
              <a:gd name="T9" fmla="*/ 287 h 1735"/>
              <a:gd name="T10" fmla="*/ 254 w 3783"/>
              <a:gd name="T11" fmla="*/ 191 h 1735"/>
              <a:gd name="T12" fmla="*/ 3783 w 3783"/>
              <a:gd name="T13" fmla="*/ 1735 h 1735"/>
              <a:gd name="T14" fmla="*/ 3783 w 3783"/>
              <a:gd name="T15" fmla="*/ 1614 h 17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3" h="1735">
                <a:moveTo>
                  <a:pt x="3783" y="1614"/>
                </a:moveTo>
                <a:lnTo>
                  <a:pt x="303" y="92"/>
                </a:lnTo>
                <a:lnTo>
                  <a:pt x="348" y="0"/>
                </a:lnTo>
                <a:lnTo>
                  <a:pt x="0" y="7"/>
                </a:lnTo>
                <a:lnTo>
                  <a:pt x="208" y="287"/>
                </a:lnTo>
                <a:lnTo>
                  <a:pt x="254" y="191"/>
                </a:lnTo>
                <a:lnTo>
                  <a:pt x="3783" y="1735"/>
                </a:lnTo>
                <a:lnTo>
                  <a:pt x="3783" y="1614"/>
                </a:ln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32" name="Espace réservé du texte 31"/>
          <p:cNvSpPr>
            <a:spLocks noGrp="1"/>
          </p:cNvSpPr>
          <p:nvPr>
            <p:ph type="body" sz="quarter" idx="10"/>
          </p:nvPr>
        </p:nvSpPr>
        <p:spPr>
          <a:xfrm>
            <a:off x="456874" y="919179"/>
            <a:ext cx="8229659" cy="583929"/>
          </a:xfrm>
        </p:spPr>
        <p:txBody>
          <a:bodyPr/>
          <a:lstStyle/>
          <a:p>
            <a:pPr indent="0">
              <a:buNone/>
            </a:pPr>
            <a:r>
              <a:rPr lang="en-US" sz="3300" dirty="0">
                <a:solidFill>
                  <a:srgbClr val="E26B0A"/>
                </a:solidFill>
                <a:latin typeface="Arial Black" panose="020B0A04020102020204" pitchFamily="34" charset="0"/>
              </a:rPr>
              <a:t>Property Tax Rate $.01 Maximum</a:t>
            </a:r>
            <a:endParaRPr lang="fr-FR" sz="3300" dirty="0">
              <a:solidFill>
                <a:srgbClr val="E26B0A"/>
              </a:solidFill>
            </a:endParaRPr>
          </a:p>
        </p:txBody>
      </p:sp>
      <p:sp>
        <p:nvSpPr>
          <p:cNvPr id="33" name="Espace réservé du texte 32"/>
          <p:cNvSpPr>
            <a:spLocks noGrp="1"/>
          </p:cNvSpPr>
          <p:nvPr>
            <p:ph type="body" sz="quarter" idx="11"/>
          </p:nvPr>
        </p:nvSpPr>
        <p:spPr>
          <a:xfrm>
            <a:off x="519877" y="463627"/>
            <a:ext cx="8229659" cy="494436"/>
          </a:xfrm>
        </p:spPr>
        <p:txBody>
          <a:bodyPr/>
          <a:lstStyle/>
          <a:p>
            <a:pPr indent="0">
              <a:buNone/>
            </a:pPr>
            <a:r>
              <a:rPr lang="en-US" sz="1400" b="1" dirty="0"/>
              <a:t>Comparison - Six  Year History -</a:t>
            </a:r>
            <a:endParaRPr lang="fr-FR" sz="1400" b="1" dirty="0"/>
          </a:p>
        </p:txBody>
      </p:sp>
      <p:sp>
        <p:nvSpPr>
          <p:cNvPr id="4" name="Freeform 5"/>
          <p:cNvSpPr>
            <a:spLocks/>
          </p:cNvSpPr>
          <p:nvPr/>
        </p:nvSpPr>
        <p:spPr bwMode="auto">
          <a:xfrm>
            <a:off x="2435459" y="3310732"/>
            <a:ext cx="1250950" cy="625475"/>
          </a:xfrm>
          <a:custGeom>
            <a:avLst/>
            <a:gdLst>
              <a:gd name="T0" fmla="*/ 676 w 677"/>
              <a:gd name="T1" fmla="*/ 2 h 338"/>
              <a:gd name="T2" fmla="*/ 672 w 677"/>
              <a:gd name="T3" fmla="*/ 1 h 338"/>
              <a:gd name="T4" fmla="*/ 391 w 677"/>
              <a:gd name="T5" fmla="*/ 260 h 338"/>
              <a:gd name="T6" fmla="*/ 319 w 677"/>
              <a:gd name="T7" fmla="*/ 189 h 338"/>
              <a:gd name="T8" fmla="*/ 75 w 677"/>
              <a:gd name="T9" fmla="*/ 189 h 338"/>
              <a:gd name="T10" fmla="*/ 0 w 677"/>
              <a:gd name="T11" fmla="*/ 263 h 338"/>
              <a:gd name="T12" fmla="*/ 75 w 677"/>
              <a:gd name="T13" fmla="*/ 338 h 338"/>
              <a:gd name="T14" fmla="*/ 319 w 677"/>
              <a:gd name="T15" fmla="*/ 338 h 338"/>
              <a:gd name="T16" fmla="*/ 389 w 677"/>
              <a:gd name="T17" fmla="*/ 269 h 338"/>
              <a:gd name="T18" fmla="*/ 389 w 677"/>
              <a:gd name="T19" fmla="*/ 268 h 338"/>
              <a:gd name="T20" fmla="*/ 676 w 677"/>
              <a:gd name="T21" fmla="*/ 5 h 338"/>
              <a:gd name="T22" fmla="*/ 676 w 677"/>
              <a:gd name="T23"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8">
                <a:moveTo>
                  <a:pt x="676" y="2"/>
                </a:moveTo>
                <a:cubicBezTo>
                  <a:pt x="675" y="0"/>
                  <a:pt x="673" y="0"/>
                  <a:pt x="672" y="1"/>
                </a:cubicBezTo>
                <a:cubicBezTo>
                  <a:pt x="391" y="260"/>
                  <a:pt x="391" y="260"/>
                  <a:pt x="391" y="260"/>
                </a:cubicBezTo>
                <a:cubicBezTo>
                  <a:pt x="319" y="189"/>
                  <a:pt x="319" y="189"/>
                  <a:pt x="319" y="189"/>
                </a:cubicBezTo>
                <a:cubicBezTo>
                  <a:pt x="75" y="189"/>
                  <a:pt x="75" y="189"/>
                  <a:pt x="75" y="189"/>
                </a:cubicBezTo>
                <a:cubicBezTo>
                  <a:pt x="0" y="263"/>
                  <a:pt x="0" y="263"/>
                  <a:pt x="0" y="263"/>
                </a:cubicBezTo>
                <a:cubicBezTo>
                  <a:pt x="75" y="338"/>
                  <a:pt x="75" y="338"/>
                  <a:pt x="75" y="338"/>
                </a:cubicBezTo>
                <a:cubicBezTo>
                  <a:pt x="319" y="338"/>
                  <a:pt x="319" y="338"/>
                  <a:pt x="319" y="338"/>
                </a:cubicBezTo>
                <a:cubicBezTo>
                  <a:pt x="389" y="269"/>
                  <a:pt x="389" y="269"/>
                  <a:pt x="389" y="269"/>
                </a:cubicBezTo>
                <a:cubicBezTo>
                  <a:pt x="389" y="269"/>
                  <a:pt x="389" y="268"/>
                  <a:pt x="389" y="268"/>
                </a:cubicBezTo>
                <a:cubicBezTo>
                  <a:pt x="676" y="5"/>
                  <a:pt x="676" y="5"/>
                  <a:pt x="676" y="5"/>
                </a:cubicBezTo>
                <a:cubicBezTo>
                  <a:pt x="677" y="4"/>
                  <a:pt x="677" y="3"/>
                  <a:pt x="676" y="2"/>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5" name="Freeform 6"/>
          <p:cNvSpPr>
            <a:spLocks/>
          </p:cNvSpPr>
          <p:nvPr/>
        </p:nvSpPr>
        <p:spPr bwMode="auto">
          <a:xfrm>
            <a:off x="3551784" y="3807619"/>
            <a:ext cx="1251992" cy="623390"/>
          </a:xfrm>
          <a:custGeom>
            <a:avLst/>
            <a:gdLst>
              <a:gd name="T0" fmla="*/ 677 w 678"/>
              <a:gd name="T1" fmla="*/ 1 h 337"/>
              <a:gd name="T2" fmla="*/ 673 w 678"/>
              <a:gd name="T3" fmla="*/ 1 h 337"/>
              <a:gd name="T4" fmla="*/ 391 w 678"/>
              <a:gd name="T5" fmla="*/ 259 h 337"/>
              <a:gd name="T6" fmla="*/ 320 w 678"/>
              <a:gd name="T7" fmla="*/ 188 h 337"/>
              <a:gd name="T8" fmla="*/ 75 w 678"/>
              <a:gd name="T9" fmla="*/ 188 h 337"/>
              <a:gd name="T10" fmla="*/ 0 w 678"/>
              <a:gd name="T11" fmla="*/ 263 h 337"/>
              <a:gd name="T12" fmla="*/ 75 w 678"/>
              <a:gd name="T13" fmla="*/ 337 h 337"/>
              <a:gd name="T14" fmla="*/ 320 w 678"/>
              <a:gd name="T15" fmla="*/ 337 h 337"/>
              <a:gd name="T16" fmla="*/ 389 w 678"/>
              <a:gd name="T17" fmla="*/ 268 h 337"/>
              <a:gd name="T18" fmla="*/ 390 w 678"/>
              <a:gd name="T19" fmla="*/ 267 h 337"/>
              <a:gd name="T20" fmla="*/ 677 w 678"/>
              <a:gd name="T21" fmla="*/ 4 h 337"/>
              <a:gd name="T22" fmla="*/ 677 w 678"/>
              <a:gd name="T23" fmla="*/ 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8" h="337">
                <a:moveTo>
                  <a:pt x="677" y="1"/>
                </a:moveTo>
                <a:cubicBezTo>
                  <a:pt x="676" y="0"/>
                  <a:pt x="674" y="0"/>
                  <a:pt x="673" y="1"/>
                </a:cubicBezTo>
                <a:cubicBezTo>
                  <a:pt x="391" y="259"/>
                  <a:pt x="391" y="259"/>
                  <a:pt x="391" y="259"/>
                </a:cubicBezTo>
                <a:cubicBezTo>
                  <a:pt x="320" y="188"/>
                  <a:pt x="320" y="188"/>
                  <a:pt x="320" y="188"/>
                </a:cubicBezTo>
                <a:cubicBezTo>
                  <a:pt x="75" y="188"/>
                  <a:pt x="75" y="188"/>
                  <a:pt x="75" y="188"/>
                </a:cubicBezTo>
                <a:cubicBezTo>
                  <a:pt x="0" y="263"/>
                  <a:pt x="0" y="263"/>
                  <a:pt x="0" y="263"/>
                </a:cubicBezTo>
                <a:cubicBezTo>
                  <a:pt x="75" y="337"/>
                  <a:pt x="75" y="337"/>
                  <a:pt x="75" y="337"/>
                </a:cubicBezTo>
                <a:cubicBezTo>
                  <a:pt x="320" y="337"/>
                  <a:pt x="320" y="337"/>
                  <a:pt x="320" y="337"/>
                </a:cubicBezTo>
                <a:cubicBezTo>
                  <a:pt x="389" y="268"/>
                  <a:pt x="389" y="268"/>
                  <a:pt x="389" y="268"/>
                </a:cubicBezTo>
                <a:cubicBezTo>
                  <a:pt x="389" y="268"/>
                  <a:pt x="390" y="268"/>
                  <a:pt x="390" y="267"/>
                </a:cubicBezTo>
                <a:cubicBezTo>
                  <a:pt x="677" y="4"/>
                  <a:pt x="677" y="4"/>
                  <a:pt x="677" y="4"/>
                </a:cubicBezTo>
                <a:cubicBezTo>
                  <a:pt x="678" y="3"/>
                  <a:pt x="678" y="2"/>
                  <a:pt x="67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6" name="Freeform 7"/>
          <p:cNvSpPr>
            <a:spLocks/>
          </p:cNvSpPr>
          <p:nvPr/>
        </p:nvSpPr>
        <p:spPr bwMode="auto">
          <a:xfrm>
            <a:off x="4646613" y="4277520"/>
            <a:ext cx="1250950" cy="623390"/>
          </a:xfrm>
          <a:custGeom>
            <a:avLst/>
            <a:gdLst>
              <a:gd name="T0" fmla="*/ 676 w 677"/>
              <a:gd name="T1" fmla="*/ 1 h 337"/>
              <a:gd name="T2" fmla="*/ 672 w 677"/>
              <a:gd name="T3" fmla="*/ 1 h 337"/>
              <a:gd name="T4" fmla="*/ 391 w 677"/>
              <a:gd name="T5" fmla="*/ 259 h 337"/>
              <a:gd name="T6" fmla="*/ 319 w 677"/>
              <a:gd name="T7" fmla="*/ 188 h 337"/>
              <a:gd name="T8" fmla="*/ 75 w 677"/>
              <a:gd name="T9" fmla="*/ 188 h 337"/>
              <a:gd name="T10" fmla="*/ 0 w 677"/>
              <a:gd name="T11" fmla="*/ 262 h 337"/>
              <a:gd name="T12" fmla="*/ 75 w 677"/>
              <a:gd name="T13" fmla="*/ 337 h 337"/>
              <a:gd name="T14" fmla="*/ 319 w 677"/>
              <a:gd name="T15" fmla="*/ 337 h 337"/>
              <a:gd name="T16" fmla="*/ 388 w 677"/>
              <a:gd name="T17" fmla="*/ 268 h 337"/>
              <a:gd name="T18" fmla="*/ 389 w 677"/>
              <a:gd name="T19" fmla="*/ 267 h 337"/>
              <a:gd name="T20" fmla="*/ 676 w 677"/>
              <a:gd name="T21" fmla="*/ 4 h 337"/>
              <a:gd name="T22" fmla="*/ 676 w 677"/>
              <a:gd name="T23" fmla="*/ 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7">
                <a:moveTo>
                  <a:pt x="676" y="1"/>
                </a:moveTo>
                <a:cubicBezTo>
                  <a:pt x="675" y="0"/>
                  <a:pt x="673" y="0"/>
                  <a:pt x="672" y="1"/>
                </a:cubicBezTo>
                <a:cubicBezTo>
                  <a:pt x="391" y="259"/>
                  <a:pt x="391" y="259"/>
                  <a:pt x="391" y="259"/>
                </a:cubicBezTo>
                <a:cubicBezTo>
                  <a:pt x="319" y="188"/>
                  <a:pt x="319" y="188"/>
                  <a:pt x="319" y="188"/>
                </a:cubicBezTo>
                <a:cubicBezTo>
                  <a:pt x="75" y="188"/>
                  <a:pt x="75" y="188"/>
                  <a:pt x="75" y="188"/>
                </a:cubicBezTo>
                <a:cubicBezTo>
                  <a:pt x="0" y="262"/>
                  <a:pt x="0" y="262"/>
                  <a:pt x="0" y="262"/>
                </a:cubicBezTo>
                <a:cubicBezTo>
                  <a:pt x="75" y="337"/>
                  <a:pt x="75" y="337"/>
                  <a:pt x="75" y="337"/>
                </a:cubicBezTo>
                <a:cubicBezTo>
                  <a:pt x="319" y="337"/>
                  <a:pt x="319" y="337"/>
                  <a:pt x="319" y="337"/>
                </a:cubicBezTo>
                <a:cubicBezTo>
                  <a:pt x="388" y="268"/>
                  <a:pt x="388" y="268"/>
                  <a:pt x="388" y="268"/>
                </a:cubicBezTo>
                <a:cubicBezTo>
                  <a:pt x="389" y="268"/>
                  <a:pt x="389" y="268"/>
                  <a:pt x="389" y="267"/>
                </a:cubicBezTo>
                <a:cubicBezTo>
                  <a:pt x="676" y="4"/>
                  <a:pt x="676" y="4"/>
                  <a:pt x="676" y="4"/>
                </a:cubicBezTo>
                <a:cubicBezTo>
                  <a:pt x="677" y="3"/>
                  <a:pt x="677" y="2"/>
                  <a:pt x="676" y="1"/>
                </a:cubicBezTo>
                <a:close/>
              </a:path>
            </a:pathLst>
          </a:custGeom>
          <a:solidFill>
            <a:srgbClr val="FFFF0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8" name="Rectangle 9"/>
          <p:cNvSpPr>
            <a:spLocks noChangeArrowheads="1"/>
          </p:cNvSpPr>
          <p:nvPr/>
        </p:nvSpPr>
        <p:spPr bwMode="auto">
          <a:xfrm>
            <a:off x="5884863" y="4118769"/>
            <a:ext cx="1447800" cy="365919"/>
          </a:xfrm>
          <a:prstGeom prst="rect">
            <a:avLst/>
          </a:prstGeom>
          <a:solidFill>
            <a:srgbClr val="FFFF0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9" name="Rectangle 10"/>
          <p:cNvSpPr>
            <a:spLocks noChangeArrowheads="1"/>
          </p:cNvSpPr>
          <p:nvPr/>
        </p:nvSpPr>
        <p:spPr bwMode="auto">
          <a:xfrm>
            <a:off x="4802982" y="3623470"/>
            <a:ext cx="1448594" cy="3643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0" name="Freeform 11"/>
          <p:cNvSpPr>
            <a:spLocks/>
          </p:cNvSpPr>
          <p:nvPr/>
        </p:nvSpPr>
        <p:spPr bwMode="auto">
          <a:xfrm>
            <a:off x="2597944" y="3007520"/>
            <a:ext cx="1048544" cy="398053"/>
          </a:xfrm>
          <a:custGeom>
            <a:avLst/>
            <a:gdLst>
              <a:gd name="T0" fmla="*/ 65 w 745"/>
              <a:gd name="T1" fmla="*/ 182 h 248"/>
              <a:gd name="T2" fmla="*/ 65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5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5" y="182"/>
                </a:moveTo>
                <a:cubicBezTo>
                  <a:pt x="65" y="0"/>
                  <a:pt x="65" y="0"/>
                  <a:pt x="65"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4" y="248"/>
                  <a:pt x="33" y="248"/>
                </a:cubicBezTo>
                <a:cubicBezTo>
                  <a:pt x="745" y="248"/>
                  <a:pt x="745" y="248"/>
                  <a:pt x="745" y="248"/>
                </a:cubicBezTo>
                <a:cubicBezTo>
                  <a:pt x="745" y="182"/>
                  <a:pt x="745" y="182"/>
                  <a:pt x="745" y="182"/>
                </a:cubicBezTo>
                <a:lnTo>
                  <a:pt x="65"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11" name="Freeform 12"/>
          <p:cNvSpPr>
            <a:spLocks/>
          </p:cNvSpPr>
          <p:nvPr/>
        </p:nvSpPr>
        <p:spPr bwMode="auto">
          <a:xfrm>
            <a:off x="3677444" y="3505201"/>
            <a:ext cx="1047750" cy="389704"/>
          </a:xfrm>
          <a:custGeom>
            <a:avLst/>
            <a:gdLst>
              <a:gd name="T0" fmla="*/ 66 w 745"/>
              <a:gd name="T1" fmla="*/ 182 h 248"/>
              <a:gd name="T2" fmla="*/ 66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6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6" y="182"/>
                </a:moveTo>
                <a:cubicBezTo>
                  <a:pt x="66" y="0"/>
                  <a:pt x="66" y="0"/>
                  <a:pt x="66"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5" y="248"/>
                  <a:pt x="33" y="248"/>
                </a:cubicBezTo>
                <a:cubicBezTo>
                  <a:pt x="745" y="248"/>
                  <a:pt x="745" y="248"/>
                  <a:pt x="745" y="248"/>
                </a:cubicBezTo>
                <a:cubicBezTo>
                  <a:pt x="745" y="182"/>
                  <a:pt x="745" y="182"/>
                  <a:pt x="745" y="182"/>
                </a:cubicBezTo>
                <a:lnTo>
                  <a:pt x="66"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12" name="Freeform 13"/>
          <p:cNvSpPr>
            <a:spLocks/>
          </p:cNvSpPr>
          <p:nvPr/>
        </p:nvSpPr>
        <p:spPr bwMode="auto">
          <a:xfrm>
            <a:off x="4756151" y="4002088"/>
            <a:ext cx="1048544" cy="349250"/>
          </a:xfrm>
          <a:custGeom>
            <a:avLst/>
            <a:gdLst>
              <a:gd name="T0" fmla="*/ 66 w 745"/>
              <a:gd name="T1" fmla="*/ 182 h 248"/>
              <a:gd name="T2" fmla="*/ 66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6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6" y="182"/>
                </a:moveTo>
                <a:cubicBezTo>
                  <a:pt x="66" y="0"/>
                  <a:pt x="66" y="0"/>
                  <a:pt x="66"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5" y="248"/>
                  <a:pt x="33" y="248"/>
                </a:cubicBezTo>
                <a:cubicBezTo>
                  <a:pt x="745" y="248"/>
                  <a:pt x="745" y="248"/>
                  <a:pt x="745" y="248"/>
                </a:cubicBezTo>
                <a:cubicBezTo>
                  <a:pt x="745" y="182"/>
                  <a:pt x="745" y="182"/>
                  <a:pt x="745" y="182"/>
                </a:cubicBezTo>
                <a:lnTo>
                  <a:pt x="66"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15" name="Freeform 15"/>
          <p:cNvSpPr>
            <a:spLocks/>
          </p:cNvSpPr>
          <p:nvPr/>
        </p:nvSpPr>
        <p:spPr bwMode="auto">
          <a:xfrm rot="10800000">
            <a:off x="1835696" y="2363453"/>
            <a:ext cx="2799011" cy="1285390"/>
          </a:xfrm>
          <a:custGeom>
            <a:avLst/>
            <a:gdLst>
              <a:gd name="T0" fmla="*/ 3783 w 3783"/>
              <a:gd name="T1" fmla="*/ 1614 h 1735"/>
              <a:gd name="T2" fmla="*/ 303 w 3783"/>
              <a:gd name="T3" fmla="*/ 92 h 1735"/>
              <a:gd name="T4" fmla="*/ 348 w 3783"/>
              <a:gd name="T5" fmla="*/ 0 h 1735"/>
              <a:gd name="T6" fmla="*/ 0 w 3783"/>
              <a:gd name="T7" fmla="*/ 7 h 1735"/>
              <a:gd name="T8" fmla="*/ 208 w 3783"/>
              <a:gd name="T9" fmla="*/ 287 h 1735"/>
              <a:gd name="T10" fmla="*/ 254 w 3783"/>
              <a:gd name="T11" fmla="*/ 191 h 1735"/>
              <a:gd name="T12" fmla="*/ 3783 w 3783"/>
              <a:gd name="T13" fmla="*/ 1735 h 1735"/>
              <a:gd name="T14" fmla="*/ 3783 w 3783"/>
              <a:gd name="T15" fmla="*/ 1614 h 17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3" h="1735">
                <a:moveTo>
                  <a:pt x="3783" y="1614"/>
                </a:moveTo>
                <a:lnTo>
                  <a:pt x="303" y="92"/>
                </a:lnTo>
                <a:lnTo>
                  <a:pt x="348" y="0"/>
                </a:lnTo>
                <a:lnTo>
                  <a:pt x="0" y="7"/>
                </a:lnTo>
                <a:lnTo>
                  <a:pt x="208" y="287"/>
                </a:lnTo>
                <a:lnTo>
                  <a:pt x="254" y="191"/>
                </a:lnTo>
                <a:lnTo>
                  <a:pt x="3783" y="1735"/>
                </a:lnTo>
                <a:lnTo>
                  <a:pt x="3783" y="1614"/>
                </a:ln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1" name="Rectangle 21"/>
          <p:cNvSpPr>
            <a:spLocks noChangeArrowheads="1"/>
          </p:cNvSpPr>
          <p:nvPr/>
        </p:nvSpPr>
        <p:spPr bwMode="auto">
          <a:xfrm>
            <a:off x="2639219" y="2630489"/>
            <a:ext cx="1563792" cy="364331"/>
          </a:xfrm>
          <a:prstGeom prst="rect">
            <a:avLst/>
          </a:prstGeom>
          <a:solidFill>
            <a:srgbClr val="0066FF"/>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2" name="Oval 22"/>
          <p:cNvSpPr>
            <a:spLocks noChangeArrowheads="1"/>
          </p:cNvSpPr>
          <p:nvPr/>
        </p:nvSpPr>
        <p:spPr bwMode="auto">
          <a:xfrm>
            <a:off x="2384426" y="2557464"/>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3" name="Oval 23"/>
          <p:cNvSpPr>
            <a:spLocks noChangeArrowheads="1"/>
          </p:cNvSpPr>
          <p:nvPr/>
        </p:nvSpPr>
        <p:spPr bwMode="auto">
          <a:xfrm>
            <a:off x="2457451" y="2630489"/>
            <a:ext cx="370232" cy="364331"/>
          </a:xfrm>
          <a:prstGeom prst="ellipse">
            <a:avLst/>
          </a:prstGeom>
          <a:solidFill>
            <a:srgbClr val="0066FF"/>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16</a:t>
            </a:r>
          </a:p>
        </p:txBody>
      </p:sp>
      <p:sp>
        <p:nvSpPr>
          <p:cNvPr id="25" name="Rectangle 25"/>
          <p:cNvSpPr>
            <a:spLocks noChangeArrowheads="1"/>
          </p:cNvSpPr>
          <p:nvPr/>
        </p:nvSpPr>
        <p:spPr bwMode="auto">
          <a:xfrm>
            <a:off x="3881501" y="3127945"/>
            <a:ext cx="1447800" cy="365125"/>
          </a:xfrm>
          <a:prstGeom prst="rect">
            <a:avLst/>
          </a:prstGeom>
          <a:solidFill>
            <a:srgbClr val="00B05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6" name="Oval 26"/>
          <p:cNvSpPr>
            <a:spLocks noChangeArrowheads="1"/>
          </p:cNvSpPr>
          <p:nvPr/>
        </p:nvSpPr>
        <p:spPr bwMode="auto">
          <a:xfrm>
            <a:off x="3467895" y="3052764"/>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7" name="Oval 27"/>
          <p:cNvSpPr>
            <a:spLocks noChangeArrowheads="1"/>
          </p:cNvSpPr>
          <p:nvPr/>
        </p:nvSpPr>
        <p:spPr bwMode="auto">
          <a:xfrm>
            <a:off x="3540920" y="3125789"/>
            <a:ext cx="375098" cy="365125"/>
          </a:xfrm>
          <a:prstGeom prst="ellipse">
            <a:avLst/>
          </a:prstGeom>
          <a:solidFill>
            <a:srgbClr val="00B050"/>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17</a:t>
            </a:r>
          </a:p>
        </p:txBody>
      </p:sp>
      <p:sp>
        <p:nvSpPr>
          <p:cNvPr id="29" name="Oval 29"/>
          <p:cNvSpPr>
            <a:spLocks noChangeArrowheads="1"/>
          </p:cNvSpPr>
          <p:nvPr/>
        </p:nvSpPr>
        <p:spPr bwMode="auto">
          <a:xfrm>
            <a:off x="5628482" y="4045744"/>
            <a:ext cx="511175"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30" name="Oval 30"/>
          <p:cNvSpPr>
            <a:spLocks noChangeArrowheads="1"/>
          </p:cNvSpPr>
          <p:nvPr/>
        </p:nvSpPr>
        <p:spPr bwMode="auto">
          <a:xfrm>
            <a:off x="4548189" y="3549651"/>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grpSp>
        <p:nvGrpSpPr>
          <p:cNvPr id="3" name="Groupe 2"/>
          <p:cNvGrpSpPr/>
          <p:nvPr/>
        </p:nvGrpSpPr>
        <p:grpSpPr>
          <a:xfrm rot="806916" flipH="1">
            <a:off x="6422230" y="2602062"/>
            <a:ext cx="627682" cy="1210469"/>
            <a:chOff x="11150601" y="2509838"/>
            <a:chExt cx="1482725" cy="2420938"/>
          </a:xfrm>
        </p:grpSpPr>
        <p:sp>
          <p:nvSpPr>
            <p:cNvPr id="34" name="Freeform 32"/>
            <p:cNvSpPr>
              <a:spLocks noEditPoints="1"/>
            </p:cNvSpPr>
            <p:nvPr/>
          </p:nvSpPr>
          <p:spPr bwMode="auto">
            <a:xfrm>
              <a:off x="11150601" y="3005138"/>
              <a:ext cx="1482725" cy="1925638"/>
            </a:xfrm>
            <a:custGeom>
              <a:avLst/>
              <a:gdLst>
                <a:gd name="T0" fmla="*/ 303 w 527"/>
                <a:gd name="T1" fmla="*/ 649 h 684"/>
                <a:gd name="T2" fmla="*/ 253 w 527"/>
                <a:gd name="T3" fmla="*/ 482 h 684"/>
                <a:gd name="T4" fmla="*/ 266 w 527"/>
                <a:gd name="T5" fmla="*/ 380 h 684"/>
                <a:gd name="T6" fmla="*/ 205 w 527"/>
                <a:gd name="T7" fmla="*/ 487 h 684"/>
                <a:gd name="T8" fmla="*/ 159 w 527"/>
                <a:gd name="T9" fmla="*/ 559 h 684"/>
                <a:gd name="T10" fmla="*/ 65 w 527"/>
                <a:gd name="T11" fmla="*/ 379 h 684"/>
                <a:gd name="T12" fmla="*/ 97 w 527"/>
                <a:gd name="T13" fmla="*/ 309 h 684"/>
                <a:gd name="T14" fmla="*/ 104 w 527"/>
                <a:gd name="T15" fmla="*/ 307 h 684"/>
                <a:gd name="T16" fmla="*/ 210 w 527"/>
                <a:gd name="T17" fmla="*/ 177 h 684"/>
                <a:gd name="T18" fmla="*/ 119 w 527"/>
                <a:gd name="T19" fmla="*/ 221 h 684"/>
                <a:gd name="T20" fmla="*/ 116 w 527"/>
                <a:gd name="T21" fmla="*/ 220 h 684"/>
                <a:gd name="T22" fmla="*/ 9 w 527"/>
                <a:gd name="T23" fmla="*/ 115 h 684"/>
                <a:gd name="T24" fmla="*/ 73 w 527"/>
                <a:gd name="T25" fmla="*/ 85 h 684"/>
                <a:gd name="T26" fmla="*/ 246 w 527"/>
                <a:gd name="T27" fmla="*/ 13 h 684"/>
                <a:gd name="T28" fmla="*/ 260 w 527"/>
                <a:gd name="T29" fmla="*/ 4 h 684"/>
                <a:gd name="T30" fmla="*/ 282 w 527"/>
                <a:gd name="T31" fmla="*/ 1 h 684"/>
                <a:gd name="T32" fmla="*/ 446 w 527"/>
                <a:gd name="T33" fmla="*/ 27 h 684"/>
                <a:gd name="T34" fmla="*/ 517 w 527"/>
                <a:gd name="T35" fmla="*/ 152 h 684"/>
                <a:gd name="T36" fmla="*/ 489 w 527"/>
                <a:gd name="T37" fmla="*/ 224 h 684"/>
                <a:gd name="T38" fmla="*/ 472 w 527"/>
                <a:gd name="T39" fmla="*/ 227 h 684"/>
                <a:gd name="T40" fmla="*/ 426 w 527"/>
                <a:gd name="T41" fmla="*/ 191 h 684"/>
                <a:gd name="T42" fmla="*/ 406 w 527"/>
                <a:gd name="T43" fmla="*/ 130 h 684"/>
                <a:gd name="T44" fmla="*/ 376 w 527"/>
                <a:gd name="T45" fmla="*/ 290 h 684"/>
                <a:gd name="T46" fmla="*/ 352 w 527"/>
                <a:gd name="T47" fmla="*/ 479 h 684"/>
                <a:gd name="T48" fmla="*/ 367 w 527"/>
                <a:gd name="T49" fmla="*/ 680 h 684"/>
                <a:gd name="T50" fmla="*/ 268 w 527"/>
                <a:gd name="T51" fmla="*/ 481 h 684"/>
                <a:gd name="T52" fmla="*/ 270 w 527"/>
                <a:gd name="T53" fmla="*/ 499 h 684"/>
                <a:gd name="T54" fmla="*/ 349 w 527"/>
                <a:gd name="T55" fmla="*/ 668 h 684"/>
                <a:gd name="T56" fmla="*/ 381 w 527"/>
                <a:gd name="T57" fmla="*/ 616 h 684"/>
                <a:gd name="T58" fmla="*/ 336 w 527"/>
                <a:gd name="T59" fmla="*/ 479 h 684"/>
                <a:gd name="T60" fmla="*/ 355 w 527"/>
                <a:gd name="T61" fmla="*/ 115 h 684"/>
                <a:gd name="T62" fmla="*/ 364 w 527"/>
                <a:gd name="T63" fmla="*/ 107 h 684"/>
                <a:gd name="T64" fmla="*/ 419 w 527"/>
                <a:gd name="T65" fmla="*/ 120 h 684"/>
                <a:gd name="T66" fmla="*/ 440 w 527"/>
                <a:gd name="T67" fmla="*/ 185 h 684"/>
                <a:gd name="T68" fmla="*/ 441 w 527"/>
                <a:gd name="T69" fmla="*/ 187 h 684"/>
                <a:gd name="T70" fmla="*/ 472 w 527"/>
                <a:gd name="T71" fmla="*/ 211 h 684"/>
                <a:gd name="T72" fmla="*/ 503 w 527"/>
                <a:gd name="T73" fmla="*/ 160 h 684"/>
                <a:gd name="T74" fmla="*/ 502 w 527"/>
                <a:gd name="T75" fmla="*/ 157 h 684"/>
                <a:gd name="T76" fmla="*/ 444 w 527"/>
                <a:gd name="T77" fmla="*/ 43 h 684"/>
                <a:gd name="T78" fmla="*/ 285 w 527"/>
                <a:gd name="T79" fmla="*/ 17 h 684"/>
                <a:gd name="T80" fmla="*/ 281 w 527"/>
                <a:gd name="T81" fmla="*/ 16 h 684"/>
                <a:gd name="T82" fmla="*/ 266 w 527"/>
                <a:gd name="T83" fmla="*/ 18 h 684"/>
                <a:gd name="T84" fmla="*/ 255 w 527"/>
                <a:gd name="T85" fmla="*/ 25 h 684"/>
                <a:gd name="T86" fmla="*/ 127 w 527"/>
                <a:gd name="T87" fmla="*/ 126 h 684"/>
                <a:gd name="T88" fmla="*/ 55 w 527"/>
                <a:gd name="T89" fmla="*/ 97 h 684"/>
                <a:gd name="T90" fmla="*/ 43 w 527"/>
                <a:gd name="T91" fmla="*/ 171 h 684"/>
                <a:gd name="T92" fmla="*/ 123 w 527"/>
                <a:gd name="T93" fmla="*/ 206 h 684"/>
                <a:gd name="T94" fmla="*/ 125 w 527"/>
                <a:gd name="T95" fmla="*/ 207 h 684"/>
                <a:gd name="T96" fmla="*/ 212 w 527"/>
                <a:gd name="T97" fmla="*/ 155 h 684"/>
                <a:gd name="T98" fmla="*/ 225 w 527"/>
                <a:gd name="T99" fmla="*/ 161 h 684"/>
                <a:gd name="T100" fmla="*/ 224 w 527"/>
                <a:gd name="T101" fmla="*/ 296 h 684"/>
                <a:gd name="T102" fmla="*/ 106 w 527"/>
                <a:gd name="T103" fmla="*/ 323 h 684"/>
                <a:gd name="T104" fmla="*/ 102 w 527"/>
                <a:gd name="T105" fmla="*/ 324 h 684"/>
                <a:gd name="T106" fmla="*/ 80 w 527"/>
                <a:gd name="T107" fmla="*/ 374 h 684"/>
                <a:gd name="T108" fmla="*/ 159 w 527"/>
                <a:gd name="T109" fmla="*/ 544 h 684"/>
                <a:gd name="T110" fmla="*/ 190 w 527"/>
                <a:gd name="T111" fmla="*/ 492 h 684"/>
                <a:gd name="T112" fmla="*/ 159 w 527"/>
                <a:gd name="T113" fmla="*/ 391 h 684"/>
                <a:gd name="T114" fmla="*/ 273 w 527"/>
                <a:gd name="T115" fmla="*/ 363 h 684"/>
                <a:gd name="T116" fmla="*/ 283 w 527"/>
                <a:gd name="T117" fmla="*/ 37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84">
                  <a:moveTo>
                    <a:pt x="349" y="684"/>
                  </a:moveTo>
                  <a:cubicBezTo>
                    <a:pt x="329" y="684"/>
                    <a:pt x="310" y="670"/>
                    <a:pt x="303" y="649"/>
                  </a:cubicBezTo>
                  <a:cubicBezTo>
                    <a:pt x="256" y="504"/>
                    <a:pt x="256" y="504"/>
                    <a:pt x="256" y="504"/>
                  </a:cubicBezTo>
                  <a:cubicBezTo>
                    <a:pt x="253" y="497"/>
                    <a:pt x="252" y="490"/>
                    <a:pt x="253" y="482"/>
                  </a:cubicBezTo>
                  <a:cubicBezTo>
                    <a:pt x="253" y="482"/>
                    <a:pt x="253" y="481"/>
                    <a:pt x="253" y="480"/>
                  </a:cubicBezTo>
                  <a:cubicBezTo>
                    <a:pt x="266" y="380"/>
                    <a:pt x="266" y="380"/>
                    <a:pt x="266" y="380"/>
                  </a:cubicBezTo>
                  <a:cubicBezTo>
                    <a:pt x="176" y="401"/>
                    <a:pt x="176" y="401"/>
                    <a:pt x="176" y="401"/>
                  </a:cubicBezTo>
                  <a:cubicBezTo>
                    <a:pt x="205" y="487"/>
                    <a:pt x="205" y="487"/>
                    <a:pt x="205" y="487"/>
                  </a:cubicBezTo>
                  <a:cubicBezTo>
                    <a:pt x="214" y="515"/>
                    <a:pt x="201" y="545"/>
                    <a:pt x="176" y="556"/>
                  </a:cubicBezTo>
                  <a:cubicBezTo>
                    <a:pt x="170" y="558"/>
                    <a:pt x="165" y="559"/>
                    <a:pt x="159" y="559"/>
                  </a:cubicBezTo>
                  <a:cubicBezTo>
                    <a:pt x="138" y="559"/>
                    <a:pt x="120" y="545"/>
                    <a:pt x="113" y="524"/>
                  </a:cubicBezTo>
                  <a:cubicBezTo>
                    <a:pt x="65" y="379"/>
                    <a:pt x="65" y="379"/>
                    <a:pt x="65" y="379"/>
                  </a:cubicBezTo>
                  <a:cubicBezTo>
                    <a:pt x="56" y="352"/>
                    <a:pt x="68" y="321"/>
                    <a:pt x="93" y="310"/>
                  </a:cubicBezTo>
                  <a:cubicBezTo>
                    <a:pt x="95" y="310"/>
                    <a:pt x="96" y="309"/>
                    <a:pt x="97" y="309"/>
                  </a:cubicBezTo>
                  <a:cubicBezTo>
                    <a:pt x="97" y="309"/>
                    <a:pt x="97" y="309"/>
                    <a:pt x="98" y="309"/>
                  </a:cubicBezTo>
                  <a:cubicBezTo>
                    <a:pt x="100" y="308"/>
                    <a:pt x="102" y="308"/>
                    <a:pt x="104" y="307"/>
                  </a:cubicBezTo>
                  <a:cubicBezTo>
                    <a:pt x="215" y="282"/>
                    <a:pt x="215" y="282"/>
                    <a:pt x="215" y="282"/>
                  </a:cubicBezTo>
                  <a:cubicBezTo>
                    <a:pt x="210" y="177"/>
                    <a:pt x="210" y="177"/>
                    <a:pt x="210" y="177"/>
                  </a:cubicBezTo>
                  <a:cubicBezTo>
                    <a:pt x="168" y="212"/>
                    <a:pt x="168" y="212"/>
                    <a:pt x="168" y="212"/>
                  </a:cubicBezTo>
                  <a:cubicBezTo>
                    <a:pt x="155" y="225"/>
                    <a:pt x="135" y="229"/>
                    <a:pt x="119" y="221"/>
                  </a:cubicBezTo>
                  <a:cubicBezTo>
                    <a:pt x="118" y="221"/>
                    <a:pt x="118" y="221"/>
                    <a:pt x="118" y="221"/>
                  </a:cubicBezTo>
                  <a:cubicBezTo>
                    <a:pt x="117" y="221"/>
                    <a:pt x="117" y="220"/>
                    <a:pt x="116" y="220"/>
                  </a:cubicBezTo>
                  <a:cubicBezTo>
                    <a:pt x="37" y="185"/>
                    <a:pt x="37" y="185"/>
                    <a:pt x="37" y="185"/>
                  </a:cubicBezTo>
                  <a:cubicBezTo>
                    <a:pt x="12" y="174"/>
                    <a:pt x="0" y="143"/>
                    <a:pt x="9" y="115"/>
                  </a:cubicBezTo>
                  <a:cubicBezTo>
                    <a:pt x="17" y="94"/>
                    <a:pt x="35" y="81"/>
                    <a:pt x="55" y="81"/>
                  </a:cubicBezTo>
                  <a:cubicBezTo>
                    <a:pt x="61" y="81"/>
                    <a:pt x="68" y="82"/>
                    <a:pt x="73" y="85"/>
                  </a:cubicBezTo>
                  <a:cubicBezTo>
                    <a:pt x="129" y="110"/>
                    <a:pt x="129" y="110"/>
                    <a:pt x="129" y="110"/>
                  </a:cubicBezTo>
                  <a:cubicBezTo>
                    <a:pt x="246" y="13"/>
                    <a:pt x="246" y="13"/>
                    <a:pt x="246" y="13"/>
                  </a:cubicBezTo>
                  <a:cubicBezTo>
                    <a:pt x="247" y="12"/>
                    <a:pt x="247" y="12"/>
                    <a:pt x="247" y="12"/>
                  </a:cubicBezTo>
                  <a:cubicBezTo>
                    <a:pt x="251" y="8"/>
                    <a:pt x="256" y="6"/>
                    <a:pt x="260" y="4"/>
                  </a:cubicBezTo>
                  <a:cubicBezTo>
                    <a:pt x="267" y="1"/>
                    <a:pt x="274" y="0"/>
                    <a:pt x="281" y="0"/>
                  </a:cubicBezTo>
                  <a:cubicBezTo>
                    <a:pt x="282" y="0"/>
                    <a:pt x="282" y="0"/>
                    <a:pt x="282" y="1"/>
                  </a:cubicBezTo>
                  <a:cubicBezTo>
                    <a:pt x="284" y="1"/>
                    <a:pt x="286" y="1"/>
                    <a:pt x="288" y="1"/>
                  </a:cubicBezTo>
                  <a:cubicBezTo>
                    <a:pt x="446" y="27"/>
                    <a:pt x="446" y="27"/>
                    <a:pt x="446" y="27"/>
                  </a:cubicBezTo>
                  <a:cubicBezTo>
                    <a:pt x="465" y="29"/>
                    <a:pt x="481" y="43"/>
                    <a:pt x="488" y="63"/>
                  </a:cubicBezTo>
                  <a:cubicBezTo>
                    <a:pt x="517" y="152"/>
                    <a:pt x="517" y="152"/>
                    <a:pt x="517" y="152"/>
                  </a:cubicBezTo>
                  <a:cubicBezTo>
                    <a:pt x="517" y="153"/>
                    <a:pt x="518" y="154"/>
                    <a:pt x="518" y="155"/>
                  </a:cubicBezTo>
                  <a:cubicBezTo>
                    <a:pt x="527" y="182"/>
                    <a:pt x="514" y="213"/>
                    <a:pt x="489" y="224"/>
                  </a:cubicBezTo>
                  <a:cubicBezTo>
                    <a:pt x="484" y="226"/>
                    <a:pt x="478" y="227"/>
                    <a:pt x="472" y="227"/>
                  </a:cubicBezTo>
                  <a:cubicBezTo>
                    <a:pt x="472" y="227"/>
                    <a:pt x="472" y="227"/>
                    <a:pt x="472" y="227"/>
                  </a:cubicBezTo>
                  <a:cubicBezTo>
                    <a:pt x="452" y="227"/>
                    <a:pt x="433" y="213"/>
                    <a:pt x="426" y="192"/>
                  </a:cubicBezTo>
                  <a:cubicBezTo>
                    <a:pt x="426" y="191"/>
                    <a:pt x="426" y="191"/>
                    <a:pt x="426" y="191"/>
                  </a:cubicBezTo>
                  <a:cubicBezTo>
                    <a:pt x="425" y="190"/>
                    <a:pt x="425" y="190"/>
                    <a:pt x="425" y="189"/>
                  </a:cubicBezTo>
                  <a:cubicBezTo>
                    <a:pt x="406" y="130"/>
                    <a:pt x="406" y="130"/>
                    <a:pt x="406" y="130"/>
                  </a:cubicBezTo>
                  <a:cubicBezTo>
                    <a:pt x="371" y="124"/>
                    <a:pt x="371" y="124"/>
                    <a:pt x="371" y="124"/>
                  </a:cubicBezTo>
                  <a:cubicBezTo>
                    <a:pt x="376" y="290"/>
                    <a:pt x="376" y="290"/>
                    <a:pt x="376" y="290"/>
                  </a:cubicBezTo>
                  <a:cubicBezTo>
                    <a:pt x="376" y="291"/>
                    <a:pt x="376" y="291"/>
                    <a:pt x="376" y="292"/>
                  </a:cubicBezTo>
                  <a:cubicBezTo>
                    <a:pt x="352" y="479"/>
                    <a:pt x="352" y="479"/>
                    <a:pt x="352" y="479"/>
                  </a:cubicBezTo>
                  <a:cubicBezTo>
                    <a:pt x="395" y="612"/>
                    <a:pt x="395" y="612"/>
                    <a:pt x="395" y="612"/>
                  </a:cubicBezTo>
                  <a:cubicBezTo>
                    <a:pt x="405" y="639"/>
                    <a:pt x="392" y="670"/>
                    <a:pt x="367" y="680"/>
                  </a:cubicBezTo>
                  <a:cubicBezTo>
                    <a:pt x="361" y="683"/>
                    <a:pt x="355" y="684"/>
                    <a:pt x="349" y="684"/>
                  </a:cubicBezTo>
                  <a:close/>
                  <a:moveTo>
                    <a:pt x="268" y="481"/>
                  </a:moveTo>
                  <a:cubicBezTo>
                    <a:pt x="268" y="481"/>
                    <a:pt x="268" y="481"/>
                    <a:pt x="268" y="482"/>
                  </a:cubicBezTo>
                  <a:cubicBezTo>
                    <a:pt x="268" y="488"/>
                    <a:pt x="269" y="493"/>
                    <a:pt x="270" y="499"/>
                  </a:cubicBezTo>
                  <a:cubicBezTo>
                    <a:pt x="318" y="644"/>
                    <a:pt x="318" y="644"/>
                    <a:pt x="318" y="644"/>
                  </a:cubicBezTo>
                  <a:cubicBezTo>
                    <a:pt x="323" y="658"/>
                    <a:pt x="336" y="668"/>
                    <a:pt x="349" y="668"/>
                  </a:cubicBezTo>
                  <a:cubicBezTo>
                    <a:pt x="353" y="668"/>
                    <a:pt x="357" y="668"/>
                    <a:pt x="361" y="666"/>
                  </a:cubicBezTo>
                  <a:cubicBezTo>
                    <a:pt x="378" y="659"/>
                    <a:pt x="387" y="636"/>
                    <a:pt x="381" y="616"/>
                  </a:cubicBezTo>
                  <a:cubicBezTo>
                    <a:pt x="336" y="482"/>
                    <a:pt x="336" y="482"/>
                    <a:pt x="336" y="482"/>
                  </a:cubicBezTo>
                  <a:cubicBezTo>
                    <a:pt x="336" y="481"/>
                    <a:pt x="336" y="480"/>
                    <a:pt x="336" y="479"/>
                  </a:cubicBezTo>
                  <a:cubicBezTo>
                    <a:pt x="361" y="290"/>
                    <a:pt x="361" y="290"/>
                    <a:pt x="361" y="290"/>
                  </a:cubicBezTo>
                  <a:cubicBezTo>
                    <a:pt x="355" y="115"/>
                    <a:pt x="355" y="115"/>
                    <a:pt x="355" y="115"/>
                  </a:cubicBezTo>
                  <a:cubicBezTo>
                    <a:pt x="355" y="113"/>
                    <a:pt x="356" y="110"/>
                    <a:pt x="357" y="109"/>
                  </a:cubicBezTo>
                  <a:cubicBezTo>
                    <a:pt x="359" y="107"/>
                    <a:pt x="361" y="107"/>
                    <a:pt x="364" y="107"/>
                  </a:cubicBezTo>
                  <a:cubicBezTo>
                    <a:pt x="413" y="115"/>
                    <a:pt x="413" y="115"/>
                    <a:pt x="413" y="115"/>
                  </a:cubicBezTo>
                  <a:cubicBezTo>
                    <a:pt x="416" y="116"/>
                    <a:pt x="418" y="118"/>
                    <a:pt x="419" y="120"/>
                  </a:cubicBezTo>
                  <a:cubicBezTo>
                    <a:pt x="439" y="183"/>
                    <a:pt x="439" y="183"/>
                    <a:pt x="439" y="183"/>
                  </a:cubicBezTo>
                  <a:cubicBezTo>
                    <a:pt x="440" y="183"/>
                    <a:pt x="440" y="184"/>
                    <a:pt x="440" y="185"/>
                  </a:cubicBezTo>
                  <a:cubicBezTo>
                    <a:pt x="440" y="185"/>
                    <a:pt x="440" y="185"/>
                    <a:pt x="440" y="185"/>
                  </a:cubicBezTo>
                  <a:cubicBezTo>
                    <a:pt x="441" y="186"/>
                    <a:pt x="441" y="186"/>
                    <a:pt x="441" y="187"/>
                  </a:cubicBezTo>
                  <a:cubicBezTo>
                    <a:pt x="446" y="202"/>
                    <a:pt x="458" y="211"/>
                    <a:pt x="472" y="211"/>
                  </a:cubicBezTo>
                  <a:cubicBezTo>
                    <a:pt x="472" y="211"/>
                    <a:pt x="472" y="211"/>
                    <a:pt x="472" y="211"/>
                  </a:cubicBezTo>
                  <a:cubicBezTo>
                    <a:pt x="476" y="211"/>
                    <a:pt x="480" y="211"/>
                    <a:pt x="483" y="209"/>
                  </a:cubicBezTo>
                  <a:cubicBezTo>
                    <a:pt x="501" y="202"/>
                    <a:pt x="510" y="180"/>
                    <a:pt x="503" y="160"/>
                  </a:cubicBezTo>
                  <a:cubicBezTo>
                    <a:pt x="503" y="159"/>
                    <a:pt x="503" y="158"/>
                    <a:pt x="503" y="158"/>
                  </a:cubicBezTo>
                  <a:cubicBezTo>
                    <a:pt x="502" y="157"/>
                    <a:pt x="502" y="157"/>
                    <a:pt x="502" y="157"/>
                  </a:cubicBezTo>
                  <a:cubicBezTo>
                    <a:pt x="473" y="67"/>
                    <a:pt x="473" y="67"/>
                    <a:pt x="473" y="67"/>
                  </a:cubicBezTo>
                  <a:cubicBezTo>
                    <a:pt x="468" y="54"/>
                    <a:pt x="457" y="44"/>
                    <a:pt x="444" y="43"/>
                  </a:cubicBezTo>
                  <a:cubicBezTo>
                    <a:pt x="444" y="43"/>
                    <a:pt x="444" y="43"/>
                    <a:pt x="444" y="43"/>
                  </a:cubicBezTo>
                  <a:cubicBezTo>
                    <a:pt x="285" y="17"/>
                    <a:pt x="285" y="17"/>
                    <a:pt x="285" y="17"/>
                  </a:cubicBezTo>
                  <a:cubicBezTo>
                    <a:pt x="283" y="16"/>
                    <a:pt x="282" y="16"/>
                    <a:pt x="281" y="16"/>
                  </a:cubicBezTo>
                  <a:cubicBezTo>
                    <a:pt x="281" y="16"/>
                    <a:pt x="281" y="16"/>
                    <a:pt x="281" y="16"/>
                  </a:cubicBezTo>
                  <a:cubicBezTo>
                    <a:pt x="280" y="16"/>
                    <a:pt x="280" y="16"/>
                    <a:pt x="280" y="16"/>
                  </a:cubicBezTo>
                  <a:cubicBezTo>
                    <a:pt x="276" y="16"/>
                    <a:pt x="271" y="16"/>
                    <a:pt x="266" y="18"/>
                  </a:cubicBezTo>
                  <a:cubicBezTo>
                    <a:pt x="263" y="20"/>
                    <a:pt x="260" y="22"/>
                    <a:pt x="257" y="24"/>
                  </a:cubicBezTo>
                  <a:cubicBezTo>
                    <a:pt x="256" y="25"/>
                    <a:pt x="256" y="25"/>
                    <a:pt x="255" y="25"/>
                  </a:cubicBezTo>
                  <a:cubicBezTo>
                    <a:pt x="135" y="125"/>
                    <a:pt x="135" y="125"/>
                    <a:pt x="135" y="125"/>
                  </a:cubicBezTo>
                  <a:cubicBezTo>
                    <a:pt x="133" y="127"/>
                    <a:pt x="130" y="127"/>
                    <a:pt x="127" y="126"/>
                  </a:cubicBezTo>
                  <a:cubicBezTo>
                    <a:pt x="67" y="99"/>
                    <a:pt x="67" y="99"/>
                    <a:pt x="67" y="99"/>
                  </a:cubicBezTo>
                  <a:cubicBezTo>
                    <a:pt x="63" y="97"/>
                    <a:pt x="59" y="97"/>
                    <a:pt x="55" y="97"/>
                  </a:cubicBezTo>
                  <a:cubicBezTo>
                    <a:pt x="41" y="97"/>
                    <a:pt x="29" y="106"/>
                    <a:pt x="24" y="121"/>
                  </a:cubicBezTo>
                  <a:cubicBezTo>
                    <a:pt x="17" y="140"/>
                    <a:pt x="26" y="163"/>
                    <a:pt x="43" y="171"/>
                  </a:cubicBezTo>
                  <a:cubicBezTo>
                    <a:pt x="121" y="205"/>
                    <a:pt x="121" y="205"/>
                    <a:pt x="121" y="205"/>
                  </a:cubicBezTo>
                  <a:cubicBezTo>
                    <a:pt x="122" y="205"/>
                    <a:pt x="122" y="206"/>
                    <a:pt x="123" y="206"/>
                  </a:cubicBezTo>
                  <a:cubicBezTo>
                    <a:pt x="124" y="206"/>
                    <a:pt x="124" y="206"/>
                    <a:pt x="124" y="206"/>
                  </a:cubicBezTo>
                  <a:cubicBezTo>
                    <a:pt x="124" y="207"/>
                    <a:pt x="124" y="207"/>
                    <a:pt x="125" y="207"/>
                  </a:cubicBezTo>
                  <a:cubicBezTo>
                    <a:pt x="136" y="212"/>
                    <a:pt x="149" y="209"/>
                    <a:pt x="158" y="201"/>
                  </a:cubicBezTo>
                  <a:cubicBezTo>
                    <a:pt x="212" y="155"/>
                    <a:pt x="212" y="155"/>
                    <a:pt x="212" y="155"/>
                  </a:cubicBezTo>
                  <a:cubicBezTo>
                    <a:pt x="215" y="154"/>
                    <a:pt x="218" y="153"/>
                    <a:pt x="221" y="154"/>
                  </a:cubicBezTo>
                  <a:cubicBezTo>
                    <a:pt x="223" y="156"/>
                    <a:pt x="225" y="158"/>
                    <a:pt x="225" y="161"/>
                  </a:cubicBezTo>
                  <a:cubicBezTo>
                    <a:pt x="230" y="288"/>
                    <a:pt x="230" y="288"/>
                    <a:pt x="230" y="288"/>
                  </a:cubicBezTo>
                  <a:cubicBezTo>
                    <a:pt x="231" y="291"/>
                    <a:pt x="228" y="295"/>
                    <a:pt x="224" y="296"/>
                  </a:cubicBezTo>
                  <a:cubicBezTo>
                    <a:pt x="107" y="323"/>
                    <a:pt x="107" y="323"/>
                    <a:pt x="107" y="323"/>
                  </a:cubicBezTo>
                  <a:cubicBezTo>
                    <a:pt x="107" y="323"/>
                    <a:pt x="107" y="323"/>
                    <a:pt x="106" y="323"/>
                  </a:cubicBezTo>
                  <a:cubicBezTo>
                    <a:pt x="105" y="323"/>
                    <a:pt x="104" y="323"/>
                    <a:pt x="102" y="324"/>
                  </a:cubicBezTo>
                  <a:cubicBezTo>
                    <a:pt x="102" y="324"/>
                    <a:pt x="102" y="324"/>
                    <a:pt x="102" y="324"/>
                  </a:cubicBezTo>
                  <a:cubicBezTo>
                    <a:pt x="101" y="324"/>
                    <a:pt x="100" y="324"/>
                    <a:pt x="99" y="325"/>
                  </a:cubicBezTo>
                  <a:cubicBezTo>
                    <a:pt x="82" y="332"/>
                    <a:pt x="73" y="354"/>
                    <a:pt x="80" y="374"/>
                  </a:cubicBezTo>
                  <a:cubicBezTo>
                    <a:pt x="127" y="519"/>
                    <a:pt x="127" y="519"/>
                    <a:pt x="127" y="519"/>
                  </a:cubicBezTo>
                  <a:cubicBezTo>
                    <a:pt x="132" y="534"/>
                    <a:pt x="145" y="544"/>
                    <a:pt x="159" y="544"/>
                  </a:cubicBezTo>
                  <a:cubicBezTo>
                    <a:pt x="162" y="544"/>
                    <a:pt x="166" y="543"/>
                    <a:pt x="170" y="541"/>
                  </a:cubicBezTo>
                  <a:cubicBezTo>
                    <a:pt x="188" y="534"/>
                    <a:pt x="197" y="512"/>
                    <a:pt x="190" y="492"/>
                  </a:cubicBezTo>
                  <a:cubicBezTo>
                    <a:pt x="159" y="397"/>
                    <a:pt x="159" y="397"/>
                    <a:pt x="159" y="397"/>
                  </a:cubicBezTo>
                  <a:cubicBezTo>
                    <a:pt x="158" y="395"/>
                    <a:pt x="158" y="393"/>
                    <a:pt x="159" y="391"/>
                  </a:cubicBezTo>
                  <a:cubicBezTo>
                    <a:pt x="160" y="389"/>
                    <a:pt x="162" y="388"/>
                    <a:pt x="164" y="387"/>
                  </a:cubicBezTo>
                  <a:cubicBezTo>
                    <a:pt x="273" y="363"/>
                    <a:pt x="273" y="363"/>
                    <a:pt x="273" y="363"/>
                  </a:cubicBezTo>
                  <a:cubicBezTo>
                    <a:pt x="276" y="362"/>
                    <a:pt x="278" y="363"/>
                    <a:pt x="280" y="364"/>
                  </a:cubicBezTo>
                  <a:cubicBezTo>
                    <a:pt x="282" y="366"/>
                    <a:pt x="283" y="369"/>
                    <a:pt x="283" y="371"/>
                  </a:cubicBezTo>
                  <a:lnTo>
                    <a:pt x="268" y="481"/>
                  </a:ln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35" name="Freeform 33"/>
            <p:cNvSpPr>
              <a:spLocks noEditPoints="1"/>
            </p:cNvSpPr>
            <p:nvPr/>
          </p:nvSpPr>
          <p:spPr bwMode="auto">
            <a:xfrm>
              <a:off x="11449051" y="2509838"/>
              <a:ext cx="485775" cy="488950"/>
            </a:xfrm>
            <a:custGeom>
              <a:avLst/>
              <a:gdLst>
                <a:gd name="T0" fmla="*/ 86 w 173"/>
                <a:gd name="T1" fmla="*/ 16 h 174"/>
                <a:gd name="T2" fmla="*/ 157 w 173"/>
                <a:gd name="T3" fmla="*/ 87 h 174"/>
                <a:gd name="T4" fmla="*/ 86 w 173"/>
                <a:gd name="T5" fmla="*/ 158 h 174"/>
                <a:gd name="T6" fmla="*/ 15 w 173"/>
                <a:gd name="T7" fmla="*/ 87 h 174"/>
                <a:gd name="T8" fmla="*/ 86 w 173"/>
                <a:gd name="T9" fmla="*/ 16 h 174"/>
                <a:gd name="T10" fmla="*/ 86 w 173"/>
                <a:gd name="T11" fmla="*/ 0 h 174"/>
                <a:gd name="T12" fmla="*/ 0 w 173"/>
                <a:gd name="T13" fmla="*/ 87 h 174"/>
                <a:gd name="T14" fmla="*/ 86 w 173"/>
                <a:gd name="T15" fmla="*/ 174 h 174"/>
                <a:gd name="T16" fmla="*/ 173 w 173"/>
                <a:gd name="T17" fmla="*/ 87 h 174"/>
                <a:gd name="T18" fmla="*/ 86 w 173"/>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4">
                  <a:moveTo>
                    <a:pt x="86" y="16"/>
                  </a:moveTo>
                  <a:cubicBezTo>
                    <a:pt x="125" y="16"/>
                    <a:pt x="157" y="48"/>
                    <a:pt x="157" y="87"/>
                  </a:cubicBezTo>
                  <a:cubicBezTo>
                    <a:pt x="157" y="126"/>
                    <a:pt x="125" y="158"/>
                    <a:pt x="86" y="158"/>
                  </a:cubicBezTo>
                  <a:cubicBezTo>
                    <a:pt x="47" y="158"/>
                    <a:pt x="15" y="126"/>
                    <a:pt x="15" y="87"/>
                  </a:cubicBezTo>
                  <a:cubicBezTo>
                    <a:pt x="15" y="48"/>
                    <a:pt x="47" y="16"/>
                    <a:pt x="86" y="16"/>
                  </a:cubicBezTo>
                  <a:close/>
                  <a:moveTo>
                    <a:pt x="86" y="0"/>
                  </a:moveTo>
                  <a:cubicBezTo>
                    <a:pt x="38" y="0"/>
                    <a:pt x="0" y="39"/>
                    <a:pt x="0" y="87"/>
                  </a:cubicBezTo>
                  <a:cubicBezTo>
                    <a:pt x="0" y="135"/>
                    <a:pt x="38" y="174"/>
                    <a:pt x="86" y="174"/>
                  </a:cubicBezTo>
                  <a:cubicBezTo>
                    <a:pt x="134" y="174"/>
                    <a:pt x="173" y="135"/>
                    <a:pt x="173" y="87"/>
                  </a:cubicBezTo>
                  <a:cubicBezTo>
                    <a:pt x="173" y="39"/>
                    <a:pt x="134" y="0"/>
                    <a:pt x="86" y="0"/>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grpSp>
      <p:sp>
        <p:nvSpPr>
          <p:cNvPr id="36" name="Oval 34"/>
          <p:cNvSpPr>
            <a:spLocks noChangeArrowheads="1"/>
          </p:cNvSpPr>
          <p:nvPr/>
        </p:nvSpPr>
        <p:spPr bwMode="auto">
          <a:xfrm>
            <a:off x="5701507" y="4118769"/>
            <a:ext cx="397664" cy="365919"/>
          </a:xfrm>
          <a:prstGeom prst="ellipse">
            <a:avLst/>
          </a:prstGeom>
          <a:solidFill>
            <a:srgbClr val="FFFF00"/>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rgbClr val="0B2951"/>
                </a:solidFill>
              </a:rPr>
              <a:t>19</a:t>
            </a:r>
          </a:p>
        </p:txBody>
      </p:sp>
      <p:sp>
        <p:nvSpPr>
          <p:cNvPr id="37" name="Oval 35"/>
          <p:cNvSpPr>
            <a:spLocks noChangeArrowheads="1"/>
          </p:cNvSpPr>
          <p:nvPr/>
        </p:nvSpPr>
        <p:spPr bwMode="auto">
          <a:xfrm>
            <a:off x="4621214" y="3623470"/>
            <a:ext cx="401866" cy="364331"/>
          </a:xfrm>
          <a:prstGeom prst="ellipse">
            <a:avLst/>
          </a:prstGeom>
          <a:solidFill>
            <a:schemeClr val="accent2"/>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18</a:t>
            </a:r>
          </a:p>
        </p:txBody>
      </p:sp>
      <p:sp>
        <p:nvSpPr>
          <p:cNvPr id="39" name="Forme libre 38"/>
          <p:cNvSpPr>
            <a:spLocks noChangeArrowheads="1"/>
          </p:cNvSpPr>
          <p:nvPr/>
        </p:nvSpPr>
        <p:spPr bwMode="auto">
          <a:xfrm>
            <a:off x="1621632" y="2337595"/>
            <a:ext cx="5900738" cy="3084164"/>
          </a:xfrm>
          <a:custGeom>
            <a:avLst/>
            <a:gdLst>
              <a:gd name="connsiteX0" fmla="*/ 102394 w 11801476"/>
              <a:gd name="connsiteY0" fmla="*/ 0 h 5276851"/>
              <a:gd name="connsiteX1" fmla="*/ 204789 w 11801476"/>
              <a:gd name="connsiteY1" fmla="*/ 103188 h 5276851"/>
              <a:gd name="connsiteX2" fmla="*/ 142251 w 11801476"/>
              <a:gd name="connsiteY2" fmla="*/ 198267 h 5276851"/>
              <a:gd name="connsiteX3" fmla="*/ 123826 w 11801476"/>
              <a:gd name="connsiteY3" fmla="*/ 202016 h 5276851"/>
              <a:gd name="connsiteX4" fmla="*/ 123826 w 11801476"/>
              <a:gd name="connsiteY4" fmla="*/ 5153025 h 5276851"/>
              <a:gd name="connsiteX5" fmla="*/ 11601015 w 11801476"/>
              <a:gd name="connsiteY5" fmla="*/ 5153025 h 5276851"/>
              <a:gd name="connsiteX6" fmla="*/ 11604735 w 11801476"/>
              <a:gd name="connsiteY6" fmla="*/ 5134600 h 5276851"/>
              <a:gd name="connsiteX7" fmla="*/ 11699082 w 11801476"/>
              <a:gd name="connsiteY7" fmla="*/ 5072063 h 5276851"/>
              <a:gd name="connsiteX8" fmla="*/ 11801476 w 11801476"/>
              <a:gd name="connsiteY8" fmla="*/ 5174457 h 5276851"/>
              <a:gd name="connsiteX9" fmla="*/ 11699082 w 11801476"/>
              <a:gd name="connsiteY9" fmla="*/ 5276851 h 5276851"/>
              <a:gd name="connsiteX10" fmla="*/ 11604735 w 11801476"/>
              <a:gd name="connsiteY10" fmla="*/ 5214314 h 5276851"/>
              <a:gd name="connsiteX11" fmla="*/ 11601335 w 11801476"/>
              <a:gd name="connsiteY11" fmla="*/ 5197475 h 5276851"/>
              <a:gd name="connsiteX12" fmla="*/ 123826 w 11801476"/>
              <a:gd name="connsiteY12" fmla="*/ 5197475 h 5276851"/>
              <a:gd name="connsiteX13" fmla="*/ 80964 w 11801476"/>
              <a:gd name="connsiteY13" fmla="*/ 5197475 h 5276851"/>
              <a:gd name="connsiteX14" fmla="*/ 80963 w 11801476"/>
              <a:gd name="connsiteY14" fmla="*/ 5197475 h 5276851"/>
              <a:gd name="connsiteX15" fmla="*/ 80963 w 11801476"/>
              <a:gd name="connsiteY15" fmla="*/ 202016 h 5276851"/>
              <a:gd name="connsiteX16" fmla="*/ 62538 w 11801476"/>
              <a:gd name="connsiteY16" fmla="*/ 198267 h 5276851"/>
              <a:gd name="connsiteX17" fmla="*/ 0 w 11801476"/>
              <a:gd name="connsiteY17" fmla="*/ 103188 h 5276851"/>
              <a:gd name="connsiteX18" fmla="*/ 102394 w 11801476"/>
              <a:gd name="connsiteY18" fmla="*/ 0 h 527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01476" h="5276851">
                <a:moveTo>
                  <a:pt x="102394" y="0"/>
                </a:moveTo>
                <a:cubicBezTo>
                  <a:pt x="158946" y="0"/>
                  <a:pt x="204789" y="46199"/>
                  <a:pt x="204789" y="103188"/>
                </a:cubicBezTo>
                <a:cubicBezTo>
                  <a:pt x="204789" y="145930"/>
                  <a:pt x="179002" y="182602"/>
                  <a:pt x="142251" y="198267"/>
                </a:cubicBezTo>
                <a:lnTo>
                  <a:pt x="123826" y="202016"/>
                </a:lnTo>
                <a:lnTo>
                  <a:pt x="123826" y="5153025"/>
                </a:lnTo>
                <a:lnTo>
                  <a:pt x="11601015" y="5153025"/>
                </a:lnTo>
                <a:lnTo>
                  <a:pt x="11604735" y="5134600"/>
                </a:lnTo>
                <a:cubicBezTo>
                  <a:pt x="11620279" y="5097849"/>
                  <a:pt x="11656669" y="5072063"/>
                  <a:pt x="11699082" y="5072063"/>
                </a:cubicBezTo>
                <a:cubicBezTo>
                  <a:pt x="11755633" y="5072063"/>
                  <a:pt x="11801476" y="5117906"/>
                  <a:pt x="11801476" y="5174457"/>
                </a:cubicBezTo>
                <a:cubicBezTo>
                  <a:pt x="11801476" y="5231008"/>
                  <a:pt x="11755633" y="5276851"/>
                  <a:pt x="11699082" y="5276851"/>
                </a:cubicBezTo>
                <a:cubicBezTo>
                  <a:pt x="11656669" y="5276851"/>
                  <a:pt x="11620279" y="5251065"/>
                  <a:pt x="11604735" y="5214314"/>
                </a:cubicBezTo>
                <a:lnTo>
                  <a:pt x="11601335" y="5197475"/>
                </a:lnTo>
                <a:lnTo>
                  <a:pt x="123826" y="5197475"/>
                </a:lnTo>
                <a:lnTo>
                  <a:pt x="80964" y="5197475"/>
                </a:lnTo>
                <a:lnTo>
                  <a:pt x="80963" y="5197475"/>
                </a:lnTo>
                <a:lnTo>
                  <a:pt x="80963" y="202016"/>
                </a:lnTo>
                <a:lnTo>
                  <a:pt x="62538" y="198267"/>
                </a:lnTo>
                <a:cubicBezTo>
                  <a:pt x="25787" y="182602"/>
                  <a:pt x="0" y="145930"/>
                  <a:pt x="0" y="103188"/>
                </a:cubicBezTo>
                <a:cubicBezTo>
                  <a:pt x="0" y="46199"/>
                  <a:pt x="45843" y="0"/>
                  <a:pt x="102394" y="0"/>
                </a:cubicBez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noAutofit/>
          </a:bodyPr>
          <a:lstStyle/>
          <a:p>
            <a:endParaRPr lang="fr-FR" sz="900"/>
          </a:p>
        </p:txBody>
      </p:sp>
      <p:sp>
        <p:nvSpPr>
          <p:cNvPr id="40" name="Rectangle 39"/>
          <p:cNvSpPr/>
          <p:nvPr/>
        </p:nvSpPr>
        <p:spPr>
          <a:xfrm>
            <a:off x="6248013" y="4141306"/>
            <a:ext cx="1000904" cy="415498"/>
          </a:xfrm>
          <a:prstGeom prst="rect">
            <a:avLst/>
          </a:prstGeom>
        </p:spPr>
        <p:txBody>
          <a:bodyPr wrap="square">
            <a:spAutoFit/>
          </a:bodyPr>
          <a:lstStyle/>
          <a:p>
            <a:pPr algn="ctr">
              <a:buClr>
                <a:srgbClr val="C00000"/>
              </a:buClr>
            </a:pPr>
            <a:r>
              <a:rPr lang="en-US" sz="1200" b="1" dirty="0">
                <a:solidFill>
                  <a:srgbClr val="0B2951"/>
                </a:solidFill>
                <a:latin typeface="Roboto Bold" pitchFamily="2" charset="0"/>
                <a:ea typeface="Roboto Bold" pitchFamily="2" charset="0"/>
              </a:rPr>
              <a:t>$.005190</a:t>
            </a:r>
          </a:p>
          <a:p>
            <a:pPr algn="ctr">
              <a:buClr>
                <a:srgbClr val="C00000"/>
              </a:buClr>
            </a:pPr>
            <a:r>
              <a:rPr lang="en-US" sz="900" dirty="0">
                <a:solidFill>
                  <a:srgbClr val="0B2951"/>
                </a:solidFill>
                <a:latin typeface="Roboto Bold" pitchFamily="2" charset="0"/>
                <a:ea typeface="Roboto Bold" pitchFamily="2" charset="0"/>
              </a:rPr>
              <a:t> </a:t>
            </a:r>
            <a:r>
              <a:rPr lang="en-US" sz="900" dirty="0">
                <a:solidFill>
                  <a:srgbClr val="0B2951"/>
                </a:solidFill>
                <a:latin typeface="Roboto"/>
                <a:ea typeface="Roboto Bold" pitchFamily="2" charset="0"/>
              </a:rPr>
              <a:t>Below the ETR</a:t>
            </a:r>
          </a:p>
        </p:txBody>
      </p:sp>
      <p:sp>
        <p:nvSpPr>
          <p:cNvPr id="45" name="Rectangle 44"/>
          <p:cNvSpPr/>
          <p:nvPr/>
        </p:nvSpPr>
        <p:spPr>
          <a:xfrm>
            <a:off x="5104868" y="3598821"/>
            <a:ext cx="1000904" cy="415498"/>
          </a:xfrm>
          <a:prstGeom prst="rect">
            <a:avLst/>
          </a:prstGeom>
        </p:spPr>
        <p:txBody>
          <a:bodyPr wrap="square">
            <a:spAutoFit/>
          </a:bodyPr>
          <a:lstStyle/>
          <a:p>
            <a:pPr algn="ctr">
              <a:buClr>
                <a:srgbClr val="C00000"/>
              </a:buClr>
            </a:pPr>
            <a:r>
              <a:rPr lang="en-US" sz="1200" b="1" dirty="0">
                <a:solidFill>
                  <a:schemeClr val="bg1"/>
                </a:solidFill>
                <a:latin typeface="Roboto Bold" pitchFamily="2" charset="0"/>
                <a:ea typeface="Roboto Bold" pitchFamily="2" charset="0"/>
              </a:rPr>
              <a:t>$.005195</a:t>
            </a:r>
          </a:p>
          <a:p>
            <a:pPr algn="ctr">
              <a:buClr>
                <a:srgbClr val="C00000"/>
              </a:buClr>
            </a:pPr>
            <a:r>
              <a:rPr lang="en-US" sz="900" dirty="0">
                <a:solidFill>
                  <a:schemeClr val="bg1"/>
                </a:solidFill>
                <a:latin typeface="Roboto"/>
                <a:ea typeface="Roboto Bold" pitchFamily="2" charset="0"/>
              </a:rPr>
              <a:t>Below the ETR</a:t>
            </a:r>
          </a:p>
        </p:txBody>
      </p:sp>
      <p:sp>
        <p:nvSpPr>
          <p:cNvPr id="46" name="Rectangle 45"/>
          <p:cNvSpPr/>
          <p:nvPr/>
        </p:nvSpPr>
        <p:spPr>
          <a:xfrm>
            <a:off x="4003221" y="3137595"/>
            <a:ext cx="1168061" cy="415498"/>
          </a:xfrm>
          <a:prstGeom prst="rect">
            <a:avLst/>
          </a:prstGeom>
        </p:spPr>
        <p:txBody>
          <a:bodyPr wrap="square">
            <a:spAutoFit/>
          </a:bodyPr>
          <a:lstStyle/>
          <a:p>
            <a:pPr algn="ctr">
              <a:buClr>
                <a:srgbClr val="C00000"/>
              </a:buClr>
            </a:pPr>
            <a:r>
              <a:rPr lang="en-US" sz="1200" b="1" dirty="0">
                <a:solidFill>
                  <a:schemeClr val="bg1"/>
                </a:solidFill>
                <a:latin typeface="Roboto Bold" pitchFamily="2" charset="0"/>
                <a:ea typeface="Roboto Bold" pitchFamily="2" charset="0"/>
              </a:rPr>
              <a:t>$.0052</a:t>
            </a:r>
          </a:p>
          <a:p>
            <a:pPr algn="ctr">
              <a:buClr>
                <a:srgbClr val="C00000"/>
              </a:buClr>
            </a:pPr>
            <a:r>
              <a:rPr lang="en-US" sz="900" dirty="0">
                <a:solidFill>
                  <a:schemeClr val="bg1"/>
                </a:solidFill>
                <a:latin typeface="Roboto"/>
                <a:ea typeface="Roboto Bold" pitchFamily="2" charset="0"/>
              </a:rPr>
              <a:t>Below the ETR</a:t>
            </a:r>
          </a:p>
        </p:txBody>
      </p:sp>
      <p:sp>
        <p:nvSpPr>
          <p:cNvPr id="47" name="Rectangle 46"/>
          <p:cNvSpPr/>
          <p:nvPr/>
        </p:nvSpPr>
        <p:spPr>
          <a:xfrm>
            <a:off x="2894807" y="2655889"/>
            <a:ext cx="1308204" cy="392415"/>
          </a:xfrm>
          <a:prstGeom prst="rect">
            <a:avLst/>
          </a:prstGeom>
        </p:spPr>
        <p:txBody>
          <a:bodyPr wrap="square">
            <a:spAutoFit/>
          </a:bodyPr>
          <a:lstStyle/>
          <a:p>
            <a:pPr algn="ctr">
              <a:buClr>
                <a:srgbClr val="C00000"/>
              </a:buClr>
            </a:pPr>
            <a:r>
              <a:rPr lang="en-US" sz="1200" b="1" dirty="0">
                <a:solidFill>
                  <a:schemeClr val="bg1"/>
                </a:solidFill>
                <a:latin typeface="Roboto Bold" pitchFamily="2" charset="0"/>
                <a:ea typeface="Roboto Bold" pitchFamily="2" charset="0"/>
              </a:rPr>
              <a:t>$.005422 </a:t>
            </a:r>
          </a:p>
          <a:p>
            <a:pPr algn="ctr">
              <a:buClr>
                <a:srgbClr val="C00000"/>
              </a:buClr>
            </a:pPr>
            <a:r>
              <a:rPr lang="en-US" sz="750" dirty="0">
                <a:solidFill>
                  <a:schemeClr val="bg1"/>
                </a:solidFill>
                <a:latin typeface="Roboto Bold" pitchFamily="2" charset="0"/>
                <a:ea typeface="Roboto Bold" pitchFamily="2" charset="0"/>
              </a:rPr>
              <a:t>Bellow</a:t>
            </a:r>
            <a:r>
              <a:rPr lang="en-US" sz="750" b="1" dirty="0">
                <a:solidFill>
                  <a:schemeClr val="bg1"/>
                </a:solidFill>
                <a:latin typeface="Roboto Bold" pitchFamily="2" charset="0"/>
                <a:ea typeface="Roboto Bold" pitchFamily="2" charset="0"/>
              </a:rPr>
              <a:t> </a:t>
            </a:r>
            <a:r>
              <a:rPr lang="en-US" sz="750" dirty="0">
                <a:solidFill>
                  <a:schemeClr val="bg1"/>
                </a:solidFill>
                <a:latin typeface="Roboto Bold" pitchFamily="2" charset="0"/>
                <a:ea typeface="Roboto Bold" pitchFamily="2" charset="0"/>
              </a:rPr>
              <a:t> </a:t>
            </a:r>
            <a:r>
              <a:rPr lang="en-US" sz="750" dirty="0" err="1">
                <a:solidFill>
                  <a:schemeClr val="bg1"/>
                </a:solidFill>
                <a:latin typeface="Roboto Bold" pitchFamily="2" charset="0"/>
                <a:ea typeface="Roboto Bold" pitchFamily="2" charset="0"/>
              </a:rPr>
              <a:t>EffectiveTax</a:t>
            </a:r>
            <a:r>
              <a:rPr lang="en-US" sz="750" dirty="0">
                <a:solidFill>
                  <a:schemeClr val="bg1"/>
                </a:solidFill>
                <a:latin typeface="Roboto Bold" pitchFamily="2" charset="0"/>
                <a:ea typeface="Roboto Bold" pitchFamily="2" charset="0"/>
              </a:rPr>
              <a:t> Rate</a:t>
            </a:r>
          </a:p>
        </p:txBody>
      </p:sp>
      <p:sp>
        <p:nvSpPr>
          <p:cNvPr id="48" name="Rectangle 47"/>
          <p:cNvSpPr/>
          <p:nvPr/>
        </p:nvSpPr>
        <p:spPr>
          <a:xfrm>
            <a:off x="7627908" y="3333924"/>
            <a:ext cx="1388864" cy="1015663"/>
          </a:xfrm>
          <a:prstGeom prst="rect">
            <a:avLst/>
          </a:prstGeom>
          <a:solidFill>
            <a:srgbClr val="FFFF00"/>
          </a:solidFill>
        </p:spPr>
        <p:txBody>
          <a:bodyPr wrap="square">
            <a:spAutoFit/>
          </a:bodyPr>
          <a:lstStyle/>
          <a:p>
            <a:pPr algn="ctr">
              <a:buClr>
                <a:srgbClr val="C00000"/>
              </a:buClr>
            </a:pPr>
            <a:r>
              <a:rPr lang="en-US" sz="1200" b="1" dirty="0">
                <a:latin typeface="Roboto Bold" pitchFamily="2" charset="0"/>
                <a:ea typeface="Roboto Bold" pitchFamily="2" charset="0"/>
              </a:rPr>
              <a:t>5</a:t>
            </a:r>
            <a:r>
              <a:rPr lang="en-US" sz="1200" b="1" baseline="30000" dirty="0">
                <a:latin typeface="Roboto Bold" pitchFamily="2" charset="0"/>
                <a:ea typeface="Roboto Bold" pitchFamily="2" charset="0"/>
              </a:rPr>
              <a:t>th</a:t>
            </a:r>
            <a:r>
              <a:rPr lang="en-US" sz="1200" b="1" dirty="0">
                <a:latin typeface="Roboto Bold" pitchFamily="2" charset="0"/>
                <a:ea typeface="Roboto Bold" pitchFamily="2" charset="0"/>
              </a:rPr>
              <a:t> year in a row to recommend BELOW the Effective Tax Rate or NNRR</a:t>
            </a:r>
            <a:endParaRPr lang="en-US" sz="900" b="1" dirty="0">
              <a:latin typeface="Roboto Light" pitchFamily="2" charset="0"/>
              <a:ea typeface="Roboto Light" pitchFamily="2" charset="0"/>
            </a:endParaRPr>
          </a:p>
        </p:txBody>
      </p:sp>
      <p:sp>
        <p:nvSpPr>
          <p:cNvPr id="49" name="Rectangle 48"/>
          <p:cNvSpPr/>
          <p:nvPr/>
        </p:nvSpPr>
        <p:spPr>
          <a:xfrm>
            <a:off x="3504413" y="5421759"/>
            <a:ext cx="2284402" cy="276999"/>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Lowering the tax rate</a:t>
            </a:r>
          </a:p>
        </p:txBody>
      </p:sp>
      <p:sp>
        <p:nvSpPr>
          <p:cNvPr id="50" name="Rectangle 49"/>
          <p:cNvSpPr/>
          <p:nvPr/>
        </p:nvSpPr>
        <p:spPr>
          <a:xfrm rot="16200000">
            <a:off x="274983" y="3540930"/>
            <a:ext cx="2284402" cy="276999"/>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Last Six Fiscal Years</a:t>
            </a:r>
          </a:p>
        </p:txBody>
      </p:sp>
      <p:sp>
        <p:nvSpPr>
          <p:cNvPr id="78" name="Rectangle 77"/>
          <p:cNvSpPr/>
          <p:nvPr/>
        </p:nvSpPr>
        <p:spPr>
          <a:xfrm>
            <a:off x="3658177" y="4171210"/>
            <a:ext cx="514857" cy="276999"/>
          </a:xfrm>
          <a:prstGeom prst="rect">
            <a:avLst/>
          </a:prstGeom>
        </p:spPr>
        <p:txBody>
          <a:bodyPr wrap="square">
            <a:spAutoFit/>
          </a:bodyPr>
          <a:lstStyle/>
          <a:p>
            <a:pPr algn="ctr">
              <a:buClr>
                <a:srgbClr val="C00000"/>
              </a:buClr>
            </a:pPr>
            <a:r>
              <a:rPr lang="en-US" sz="1200" dirty="0">
                <a:solidFill>
                  <a:schemeClr val="bg1"/>
                </a:solidFill>
                <a:latin typeface="+mj-lt"/>
                <a:ea typeface="Roboto Bold" pitchFamily="2" charset="0"/>
              </a:rPr>
              <a:t>4%</a:t>
            </a:r>
          </a:p>
        </p:txBody>
      </p:sp>
      <p:sp>
        <p:nvSpPr>
          <p:cNvPr id="79" name="Rectangle 78"/>
          <p:cNvSpPr/>
          <p:nvPr/>
        </p:nvSpPr>
        <p:spPr>
          <a:xfrm>
            <a:off x="4751128" y="4629876"/>
            <a:ext cx="508655" cy="276999"/>
          </a:xfrm>
          <a:prstGeom prst="rect">
            <a:avLst/>
          </a:prstGeom>
          <a:noFill/>
        </p:spPr>
        <p:txBody>
          <a:bodyPr wrap="square">
            <a:spAutoFit/>
          </a:bodyPr>
          <a:lstStyle/>
          <a:p>
            <a:pPr algn="ctr">
              <a:buClr>
                <a:srgbClr val="C00000"/>
              </a:buClr>
            </a:pPr>
            <a:r>
              <a:rPr lang="en-US" sz="1200" b="1" dirty="0">
                <a:solidFill>
                  <a:srgbClr val="0B2951"/>
                </a:solidFill>
                <a:latin typeface="+mj-lt"/>
                <a:ea typeface="Roboto Bold" pitchFamily="2" charset="0"/>
              </a:rPr>
              <a:t>3%</a:t>
            </a:r>
          </a:p>
        </p:txBody>
      </p:sp>
      <p:sp>
        <p:nvSpPr>
          <p:cNvPr id="42" name="Oval 22">
            <a:extLst>
              <a:ext uri="{FF2B5EF4-FFF2-40B4-BE49-F238E27FC236}">
                <a16:creationId xmlns:a16="http://schemas.microsoft.com/office/drawing/2014/main" id="{FEEDDCD2-67DF-40C4-88B9-C412F5D71DC4}"/>
              </a:ext>
            </a:extLst>
          </p:cNvPr>
          <p:cNvSpPr>
            <a:spLocks noChangeArrowheads="1"/>
          </p:cNvSpPr>
          <p:nvPr/>
        </p:nvSpPr>
        <p:spPr bwMode="auto">
          <a:xfrm>
            <a:off x="1625250" y="1831306"/>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44" name="Rectangle 9">
            <a:extLst>
              <a:ext uri="{FF2B5EF4-FFF2-40B4-BE49-F238E27FC236}">
                <a16:creationId xmlns:a16="http://schemas.microsoft.com/office/drawing/2014/main" id="{F99DE9DF-E8A0-4424-AA9D-EC5C5A517E2E}"/>
              </a:ext>
            </a:extLst>
          </p:cNvPr>
          <p:cNvSpPr>
            <a:spLocks noChangeArrowheads="1"/>
          </p:cNvSpPr>
          <p:nvPr/>
        </p:nvSpPr>
        <p:spPr bwMode="auto">
          <a:xfrm>
            <a:off x="6866000" y="4570829"/>
            <a:ext cx="1447800" cy="365919"/>
          </a:xfrm>
          <a:prstGeom prst="rect">
            <a:avLst/>
          </a:prstGeom>
          <a:solidFill>
            <a:srgbClr val="6600FF"/>
          </a:solidFill>
          <a:ln>
            <a:noFill/>
          </a:ln>
        </p:spPr>
        <p:txBody>
          <a:bodyPr vert="horz" wrap="square" lIns="45720" tIns="22860" rIns="45720" bIns="22860" numCol="1" anchor="t" anchorCtr="0" compatLnSpc="1">
            <a:prstTxWarp prst="textNoShape">
              <a:avLst/>
            </a:prstTxWarp>
          </a:bodyPr>
          <a:lstStyle/>
          <a:p>
            <a:r>
              <a:rPr lang="fr-FR" sz="1200" b="1" dirty="0"/>
              <a:t>$.    </a:t>
            </a:r>
            <a:r>
              <a:rPr lang="fr-FR" sz="1200" b="1" dirty="0">
                <a:solidFill>
                  <a:schemeClr val="bg1"/>
                </a:solidFill>
              </a:rPr>
              <a:t>$.00500                   </a:t>
            </a:r>
          </a:p>
          <a:p>
            <a:r>
              <a:rPr lang="fr-FR" sz="1200" b="1" dirty="0">
                <a:solidFill>
                  <a:schemeClr val="bg1"/>
                </a:solidFill>
              </a:rPr>
              <a:t>      </a:t>
            </a:r>
            <a:r>
              <a:rPr lang="fr-FR" sz="900" dirty="0">
                <a:solidFill>
                  <a:schemeClr val="bg1"/>
                </a:solidFill>
                <a:latin typeface="Roboto"/>
              </a:rPr>
              <a:t>Below the ETR</a:t>
            </a:r>
            <a:endParaRPr lang="fr-FR" sz="900" dirty="0">
              <a:latin typeface="Roboto"/>
            </a:endParaRPr>
          </a:p>
        </p:txBody>
      </p:sp>
      <p:sp>
        <p:nvSpPr>
          <p:cNvPr id="51" name="Oval 29">
            <a:extLst>
              <a:ext uri="{FF2B5EF4-FFF2-40B4-BE49-F238E27FC236}">
                <a16:creationId xmlns:a16="http://schemas.microsoft.com/office/drawing/2014/main" id="{0A3C1253-D8FB-4F39-9B04-361EA44B371A}"/>
              </a:ext>
            </a:extLst>
          </p:cNvPr>
          <p:cNvSpPr>
            <a:spLocks noChangeArrowheads="1"/>
          </p:cNvSpPr>
          <p:nvPr/>
        </p:nvSpPr>
        <p:spPr bwMode="auto">
          <a:xfrm>
            <a:off x="6504355" y="4493116"/>
            <a:ext cx="511175"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52" name="Oval 34">
            <a:extLst>
              <a:ext uri="{FF2B5EF4-FFF2-40B4-BE49-F238E27FC236}">
                <a16:creationId xmlns:a16="http://schemas.microsoft.com/office/drawing/2014/main" id="{BA5B527D-3133-4866-95F1-E163F55F372C}"/>
              </a:ext>
            </a:extLst>
          </p:cNvPr>
          <p:cNvSpPr>
            <a:spLocks noChangeArrowheads="1"/>
          </p:cNvSpPr>
          <p:nvPr/>
        </p:nvSpPr>
        <p:spPr bwMode="auto">
          <a:xfrm>
            <a:off x="6577777" y="4557047"/>
            <a:ext cx="386586" cy="365919"/>
          </a:xfrm>
          <a:prstGeom prst="ellipse">
            <a:avLst/>
          </a:prstGeom>
          <a:solidFill>
            <a:srgbClr val="6600FF"/>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20</a:t>
            </a:r>
          </a:p>
        </p:txBody>
      </p:sp>
      <p:sp>
        <p:nvSpPr>
          <p:cNvPr id="53" name="Oval 23">
            <a:extLst>
              <a:ext uri="{FF2B5EF4-FFF2-40B4-BE49-F238E27FC236}">
                <a16:creationId xmlns:a16="http://schemas.microsoft.com/office/drawing/2014/main" id="{C51B15D1-B952-47D1-BC1D-DABDB27BD47E}"/>
              </a:ext>
            </a:extLst>
          </p:cNvPr>
          <p:cNvSpPr>
            <a:spLocks noChangeArrowheads="1"/>
          </p:cNvSpPr>
          <p:nvPr/>
        </p:nvSpPr>
        <p:spPr bwMode="auto">
          <a:xfrm>
            <a:off x="1685716" y="1909929"/>
            <a:ext cx="389450" cy="364331"/>
          </a:xfrm>
          <a:prstGeom prst="ellipse">
            <a:avLst/>
          </a:prstGeom>
          <a:solidFill>
            <a:srgbClr val="FF0505"/>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15</a:t>
            </a:r>
          </a:p>
        </p:txBody>
      </p:sp>
      <p:pic>
        <p:nvPicPr>
          <p:cNvPr id="54" name="Picture 53">
            <a:extLst>
              <a:ext uri="{FF2B5EF4-FFF2-40B4-BE49-F238E27FC236}">
                <a16:creationId xmlns:a16="http://schemas.microsoft.com/office/drawing/2014/main" id="{EE0A729E-5F19-4450-B4BE-4A62E2B7D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619" y="5494784"/>
            <a:ext cx="2560181" cy="695849"/>
          </a:xfrm>
          <a:prstGeom prst="rect">
            <a:avLst/>
          </a:prstGeom>
        </p:spPr>
      </p:pic>
      <p:sp>
        <p:nvSpPr>
          <p:cNvPr id="58" name="TextBox 57">
            <a:extLst>
              <a:ext uri="{FF2B5EF4-FFF2-40B4-BE49-F238E27FC236}">
                <a16:creationId xmlns:a16="http://schemas.microsoft.com/office/drawing/2014/main" id="{908CA28A-16B1-4E15-9B07-8EBAC36786FC}"/>
              </a:ext>
            </a:extLst>
          </p:cNvPr>
          <p:cNvSpPr txBox="1"/>
          <p:nvPr/>
        </p:nvSpPr>
        <p:spPr>
          <a:xfrm>
            <a:off x="1467260" y="2887710"/>
            <a:ext cx="1377300" cy="369332"/>
          </a:xfrm>
          <a:prstGeom prst="rect">
            <a:avLst/>
          </a:prstGeom>
          <a:noFill/>
        </p:spPr>
        <p:txBody>
          <a:bodyPr wrap="none">
            <a:spAutoFit/>
          </a:bodyPr>
          <a:lstStyle/>
          <a:p>
            <a:pPr algn="ctr">
              <a:defRPr/>
            </a:pPr>
            <a:r>
              <a:rPr lang="en-US" dirty="0">
                <a:solidFill>
                  <a:srgbClr val="002060"/>
                </a:solidFill>
              </a:rPr>
              <a:t>$393 Billion</a:t>
            </a:r>
          </a:p>
        </p:txBody>
      </p:sp>
      <p:sp>
        <p:nvSpPr>
          <p:cNvPr id="59" name="TextBox 58">
            <a:extLst>
              <a:ext uri="{FF2B5EF4-FFF2-40B4-BE49-F238E27FC236}">
                <a16:creationId xmlns:a16="http://schemas.microsoft.com/office/drawing/2014/main" id="{CE5F2C38-472A-433A-9D48-270EAC8192D0}"/>
              </a:ext>
            </a:extLst>
          </p:cNvPr>
          <p:cNvSpPr txBox="1"/>
          <p:nvPr/>
        </p:nvSpPr>
        <p:spPr>
          <a:xfrm>
            <a:off x="2389451" y="3379011"/>
            <a:ext cx="1377300" cy="369332"/>
          </a:xfrm>
          <a:prstGeom prst="rect">
            <a:avLst/>
          </a:prstGeom>
          <a:noFill/>
        </p:spPr>
        <p:txBody>
          <a:bodyPr wrap="none">
            <a:spAutoFit/>
          </a:bodyPr>
          <a:lstStyle/>
          <a:p>
            <a:pPr algn="ctr">
              <a:defRPr/>
            </a:pPr>
            <a:r>
              <a:rPr lang="en-US" dirty="0">
                <a:solidFill>
                  <a:srgbClr val="002060"/>
                </a:solidFill>
              </a:rPr>
              <a:t>$422 Billion</a:t>
            </a:r>
          </a:p>
        </p:txBody>
      </p:sp>
      <p:sp>
        <p:nvSpPr>
          <p:cNvPr id="60" name="TextBox 59">
            <a:extLst>
              <a:ext uri="{FF2B5EF4-FFF2-40B4-BE49-F238E27FC236}">
                <a16:creationId xmlns:a16="http://schemas.microsoft.com/office/drawing/2014/main" id="{CADC1648-9FD5-4998-ABDF-854528AF7EC3}"/>
              </a:ext>
            </a:extLst>
          </p:cNvPr>
          <p:cNvSpPr txBox="1"/>
          <p:nvPr/>
        </p:nvSpPr>
        <p:spPr>
          <a:xfrm>
            <a:off x="3423843" y="3868800"/>
            <a:ext cx="1441420" cy="369332"/>
          </a:xfrm>
          <a:prstGeom prst="rect">
            <a:avLst/>
          </a:prstGeom>
          <a:noFill/>
        </p:spPr>
        <p:txBody>
          <a:bodyPr wrap="none">
            <a:spAutoFit/>
          </a:bodyPr>
          <a:lstStyle/>
          <a:p>
            <a:pPr algn="ctr">
              <a:defRPr/>
            </a:pPr>
            <a:r>
              <a:rPr lang="en-US" dirty="0">
                <a:solidFill>
                  <a:srgbClr val="002060"/>
                </a:solidFill>
              </a:rPr>
              <a:t>$437 Billion </a:t>
            </a:r>
          </a:p>
        </p:txBody>
      </p:sp>
      <p:sp>
        <p:nvSpPr>
          <p:cNvPr id="61" name="TextBox 60">
            <a:extLst>
              <a:ext uri="{FF2B5EF4-FFF2-40B4-BE49-F238E27FC236}">
                <a16:creationId xmlns:a16="http://schemas.microsoft.com/office/drawing/2014/main" id="{94C88BF6-FCC2-4DD8-AC28-96B8A35FFD58}"/>
              </a:ext>
            </a:extLst>
          </p:cNvPr>
          <p:cNvSpPr txBox="1"/>
          <p:nvPr/>
        </p:nvSpPr>
        <p:spPr>
          <a:xfrm>
            <a:off x="4442196" y="4353217"/>
            <a:ext cx="1441420" cy="369332"/>
          </a:xfrm>
          <a:prstGeom prst="rect">
            <a:avLst/>
          </a:prstGeom>
          <a:noFill/>
        </p:spPr>
        <p:txBody>
          <a:bodyPr wrap="none">
            <a:spAutoFit/>
          </a:bodyPr>
          <a:lstStyle/>
          <a:p>
            <a:pPr algn="ctr">
              <a:defRPr/>
            </a:pPr>
            <a:r>
              <a:rPr lang="en-US" dirty="0">
                <a:solidFill>
                  <a:srgbClr val="002060"/>
                </a:solidFill>
              </a:rPr>
              <a:t>$450 Billion </a:t>
            </a:r>
          </a:p>
        </p:txBody>
      </p:sp>
      <p:sp>
        <p:nvSpPr>
          <p:cNvPr id="62" name="TextBox 61">
            <a:extLst>
              <a:ext uri="{FF2B5EF4-FFF2-40B4-BE49-F238E27FC236}">
                <a16:creationId xmlns:a16="http://schemas.microsoft.com/office/drawing/2014/main" id="{F9FCAB4C-E691-4793-8C49-D5A5A4EED985}"/>
              </a:ext>
            </a:extLst>
          </p:cNvPr>
          <p:cNvSpPr txBox="1"/>
          <p:nvPr/>
        </p:nvSpPr>
        <p:spPr>
          <a:xfrm>
            <a:off x="6284571" y="5148198"/>
            <a:ext cx="1377300" cy="369332"/>
          </a:xfrm>
          <a:prstGeom prst="rect">
            <a:avLst/>
          </a:prstGeom>
          <a:noFill/>
        </p:spPr>
        <p:txBody>
          <a:bodyPr wrap="none">
            <a:spAutoFit/>
          </a:bodyPr>
          <a:lstStyle/>
          <a:p>
            <a:pPr algn="ctr">
              <a:defRPr/>
            </a:pPr>
            <a:r>
              <a:rPr lang="en-US" dirty="0">
                <a:solidFill>
                  <a:srgbClr val="002060"/>
                </a:solidFill>
              </a:rPr>
              <a:t>$483 Billion</a:t>
            </a:r>
          </a:p>
        </p:txBody>
      </p:sp>
      <p:sp>
        <p:nvSpPr>
          <p:cNvPr id="64" name="Slide Number Placeholder 1">
            <a:extLst>
              <a:ext uri="{FF2B5EF4-FFF2-40B4-BE49-F238E27FC236}">
                <a16:creationId xmlns:a16="http://schemas.microsoft.com/office/drawing/2014/main" id="{B38947A5-4DAB-4E2A-92F1-8DF1A61D4F10}"/>
              </a:ext>
            </a:extLst>
          </p:cNvPr>
          <p:cNvSpPr txBox="1">
            <a:spLocks/>
          </p:cNvSpPr>
          <p:nvPr/>
        </p:nvSpPr>
        <p:spPr>
          <a:xfrm>
            <a:off x="8698694" y="5857131"/>
            <a:ext cx="335241" cy="273844"/>
          </a:xfrm>
          <a:prstGeom prst="rect">
            <a:avLst/>
          </a:prstGeom>
          <a:solidFill>
            <a:srgbClr val="FFFF00"/>
          </a:solidFill>
          <a:ln>
            <a:solidFill>
              <a:schemeClr val="accent1"/>
            </a:solidFill>
          </a:ln>
          <a:effectLst>
            <a:outerShdw blurRad="50800" dist="38100" dir="2700000" algn="tl" rotWithShape="0">
              <a:prstClr val="black">
                <a:alpha val="4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500"/>
              <a:pPr/>
              <a:t>4</a:t>
            </a:fld>
            <a:endParaRPr lang="en-US" sz="1500" dirty="0"/>
          </a:p>
        </p:txBody>
      </p:sp>
      <p:sp>
        <p:nvSpPr>
          <p:cNvPr id="65" name="TextBox 64">
            <a:extLst>
              <a:ext uri="{FF2B5EF4-FFF2-40B4-BE49-F238E27FC236}">
                <a16:creationId xmlns:a16="http://schemas.microsoft.com/office/drawing/2014/main" id="{8B1CF32F-5A0F-4050-9F3F-15141118B2C2}"/>
              </a:ext>
            </a:extLst>
          </p:cNvPr>
          <p:cNvSpPr txBox="1"/>
          <p:nvPr/>
        </p:nvSpPr>
        <p:spPr>
          <a:xfrm>
            <a:off x="499585" y="2124925"/>
            <a:ext cx="1377300" cy="369332"/>
          </a:xfrm>
          <a:prstGeom prst="rect">
            <a:avLst/>
          </a:prstGeom>
          <a:noFill/>
        </p:spPr>
        <p:txBody>
          <a:bodyPr wrap="none">
            <a:spAutoFit/>
          </a:bodyPr>
          <a:lstStyle/>
          <a:p>
            <a:pPr algn="ctr">
              <a:defRPr/>
            </a:pPr>
            <a:r>
              <a:rPr lang="en-US" dirty="0">
                <a:solidFill>
                  <a:srgbClr val="002060"/>
                </a:solidFill>
              </a:rPr>
              <a:t>$338 Billion</a:t>
            </a:r>
          </a:p>
        </p:txBody>
      </p:sp>
      <p:sp>
        <p:nvSpPr>
          <p:cNvPr id="66" name="Freeform 5">
            <a:extLst>
              <a:ext uri="{FF2B5EF4-FFF2-40B4-BE49-F238E27FC236}">
                <a16:creationId xmlns:a16="http://schemas.microsoft.com/office/drawing/2014/main" id="{AB9A9E7B-B6BA-4DCE-970B-646566E3252C}"/>
              </a:ext>
            </a:extLst>
          </p:cNvPr>
          <p:cNvSpPr>
            <a:spLocks/>
          </p:cNvSpPr>
          <p:nvPr/>
        </p:nvSpPr>
        <p:spPr bwMode="auto">
          <a:xfrm>
            <a:off x="5482822" y="4894317"/>
            <a:ext cx="1250950" cy="625475"/>
          </a:xfrm>
          <a:custGeom>
            <a:avLst/>
            <a:gdLst>
              <a:gd name="T0" fmla="*/ 676 w 677"/>
              <a:gd name="T1" fmla="*/ 2 h 338"/>
              <a:gd name="T2" fmla="*/ 672 w 677"/>
              <a:gd name="T3" fmla="*/ 1 h 338"/>
              <a:gd name="T4" fmla="*/ 391 w 677"/>
              <a:gd name="T5" fmla="*/ 260 h 338"/>
              <a:gd name="T6" fmla="*/ 319 w 677"/>
              <a:gd name="T7" fmla="*/ 189 h 338"/>
              <a:gd name="T8" fmla="*/ 75 w 677"/>
              <a:gd name="T9" fmla="*/ 189 h 338"/>
              <a:gd name="T10" fmla="*/ 0 w 677"/>
              <a:gd name="T11" fmla="*/ 263 h 338"/>
              <a:gd name="T12" fmla="*/ 75 w 677"/>
              <a:gd name="T13" fmla="*/ 338 h 338"/>
              <a:gd name="T14" fmla="*/ 319 w 677"/>
              <a:gd name="T15" fmla="*/ 338 h 338"/>
              <a:gd name="T16" fmla="*/ 389 w 677"/>
              <a:gd name="T17" fmla="*/ 269 h 338"/>
              <a:gd name="T18" fmla="*/ 389 w 677"/>
              <a:gd name="T19" fmla="*/ 268 h 338"/>
              <a:gd name="T20" fmla="*/ 676 w 677"/>
              <a:gd name="T21" fmla="*/ 5 h 338"/>
              <a:gd name="T22" fmla="*/ 676 w 677"/>
              <a:gd name="T23"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8">
                <a:moveTo>
                  <a:pt x="676" y="2"/>
                </a:moveTo>
                <a:cubicBezTo>
                  <a:pt x="675" y="0"/>
                  <a:pt x="673" y="0"/>
                  <a:pt x="672" y="1"/>
                </a:cubicBezTo>
                <a:cubicBezTo>
                  <a:pt x="391" y="260"/>
                  <a:pt x="391" y="260"/>
                  <a:pt x="391" y="260"/>
                </a:cubicBezTo>
                <a:cubicBezTo>
                  <a:pt x="319" y="189"/>
                  <a:pt x="319" y="189"/>
                  <a:pt x="319" y="189"/>
                </a:cubicBezTo>
                <a:cubicBezTo>
                  <a:pt x="75" y="189"/>
                  <a:pt x="75" y="189"/>
                  <a:pt x="75" y="189"/>
                </a:cubicBezTo>
                <a:cubicBezTo>
                  <a:pt x="0" y="263"/>
                  <a:pt x="0" y="263"/>
                  <a:pt x="0" y="263"/>
                </a:cubicBezTo>
                <a:cubicBezTo>
                  <a:pt x="75" y="338"/>
                  <a:pt x="75" y="338"/>
                  <a:pt x="75" y="338"/>
                </a:cubicBezTo>
                <a:cubicBezTo>
                  <a:pt x="319" y="338"/>
                  <a:pt x="319" y="338"/>
                  <a:pt x="319" y="338"/>
                </a:cubicBezTo>
                <a:cubicBezTo>
                  <a:pt x="389" y="269"/>
                  <a:pt x="389" y="269"/>
                  <a:pt x="389" y="269"/>
                </a:cubicBezTo>
                <a:cubicBezTo>
                  <a:pt x="389" y="269"/>
                  <a:pt x="389" y="268"/>
                  <a:pt x="389" y="268"/>
                </a:cubicBezTo>
                <a:cubicBezTo>
                  <a:pt x="676" y="5"/>
                  <a:pt x="676" y="5"/>
                  <a:pt x="676" y="5"/>
                </a:cubicBezTo>
                <a:cubicBezTo>
                  <a:pt x="677" y="4"/>
                  <a:pt x="677" y="3"/>
                  <a:pt x="676" y="2"/>
                </a:cubicBezTo>
                <a:close/>
              </a:path>
            </a:pathLst>
          </a:custGeom>
          <a:solidFill>
            <a:srgbClr val="6600FF"/>
          </a:solidFill>
          <a:ln>
            <a:noFill/>
          </a:ln>
        </p:spPr>
        <p:txBody>
          <a:bodyPr vert="horz" wrap="square" lIns="45720" tIns="22860" rIns="45720" bIns="22860" numCol="1" anchor="t" anchorCtr="0" compatLnSpc="1">
            <a:prstTxWarp prst="textNoShape">
              <a:avLst/>
            </a:prstTxWarp>
          </a:bodyPr>
          <a:lstStyle/>
          <a:p>
            <a:endParaRPr lang="fr-FR" sz="900" dirty="0"/>
          </a:p>
        </p:txBody>
      </p:sp>
      <p:sp>
        <p:nvSpPr>
          <p:cNvPr id="7" name="TextBox 6">
            <a:extLst>
              <a:ext uri="{FF2B5EF4-FFF2-40B4-BE49-F238E27FC236}">
                <a16:creationId xmlns:a16="http://schemas.microsoft.com/office/drawing/2014/main" id="{FED5082A-381F-4CCA-9668-68C2F686D4FF}"/>
              </a:ext>
            </a:extLst>
          </p:cNvPr>
          <p:cNvSpPr txBox="1"/>
          <p:nvPr/>
        </p:nvSpPr>
        <p:spPr>
          <a:xfrm>
            <a:off x="5637284" y="5234137"/>
            <a:ext cx="405880" cy="276999"/>
          </a:xfrm>
          <a:prstGeom prst="rect">
            <a:avLst/>
          </a:prstGeom>
          <a:noFill/>
        </p:spPr>
        <p:txBody>
          <a:bodyPr wrap="none" rtlCol="0">
            <a:spAutoFit/>
          </a:bodyPr>
          <a:lstStyle/>
          <a:p>
            <a:r>
              <a:rPr lang="en-US" sz="1200" dirty="0">
                <a:solidFill>
                  <a:schemeClr val="bg1"/>
                </a:solidFill>
              </a:rPr>
              <a:t>7%</a:t>
            </a:r>
          </a:p>
        </p:txBody>
      </p:sp>
      <p:sp>
        <p:nvSpPr>
          <p:cNvPr id="13" name="TextBox 12">
            <a:extLst>
              <a:ext uri="{FF2B5EF4-FFF2-40B4-BE49-F238E27FC236}">
                <a16:creationId xmlns:a16="http://schemas.microsoft.com/office/drawing/2014/main" id="{072C60E1-F9FB-4322-9B42-708CF496B547}"/>
              </a:ext>
            </a:extLst>
          </p:cNvPr>
          <p:cNvSpPr txBox="1"/>
          <p:nvPr/>
        </p:nvSpPr>
        <p:spPr>
          <a:xfrm>
            <a:off x="2576881" y="3639143"/>
            <a:ext cx="405880" cy="276999"/>
          </a:xfrm>
          <a:prstGeom prst="rect">
            <a:avLst/>
          </a:prstGeom>
          <a:noFill/>
        </p:spPr>
        <p:txBody>
          <a:bodyPr wrap="none" rtlCol="0">
            <a:spAutoFit/>
          </a:bodyPr>
          <a:lstStyle/>
          <a:p>
            <a:r>
              <a:rPr lang="en-US" sz="1200" dirty="0">
                <a:solidFill>
                  <a:schemeClr val="bg1"/>
                </a:solidFill>
              </a:rPr>
              <a:t>7%</a:t>
            </a:r>
            <a:endParaRPr lang="en-US" sz="1600" dirty="0">
              <a:solidFill>
                <a:schemeClr val="bg1"/>
              </a:solidFill>
            </a:endParaRPr>
          </a:p>
        </p:txBody>
      </p:sp>
      <p:sp>
        <p:nvSpPr>
          <p:cNvPr id="14" name="TextBox 13">
            <a:extLst>
              <a:ext uri="{FF2B5EF4-FFF2-40B4-BE49-F238E27FC236}">
                <a16:creationId xmlns:a16="http://schemas.microsoft.com/office/drawing/2014/main" id="{D4108CEE-71A2-4C5A-B841-B7C908AB3C7F}"/>
              </a:ext>
            </a:extLst>
          </p:cNvPr>
          <p:cNvSpPr txBox="1"/>
          <p:nvPr/>
        </p:nvSpPr>
        <p:spPr>
          <a:xfrm>
            <a:off x="1811986" y="3206546"/>
            <a:ext cx="490840" cy="276999"/>
          </a:xfrm>
          <a:prstGeom prst="rect">
            <a:avLst/>
          </a:prstGeom>
          <a:noFill/>
        </p:spPr>
        <p:txBody>
          <a:bodyPr wrap="none" rtlCol="0">
            <a:spAutoFit/>
          </a:bodyPr>
          <a:lstStyle/>
          <a:p>
            <a:r>
              <a:rPr lang="en-US" sz="1200" dirty="0">
                <a:solidFill>
                  <a:schemeClr val="bg1"/>
                </a:solidFill>
              </a:rPr>
              <a:t>16%</a:t>
            </a:r>
          </a:p>
        </p:txBody>
      </p:sp>
    </p:spTree>
    <p:extLst>
      <p:ext uri="{BB962C8B-B14F-4D97-AF65-F5344CB8AC3E}">
        <p14:creationId xmlns:p14="http://schemas.microsoft.com/office/powerpoint/2010/main" val="26527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a:extLst>
              <a:ext uri="{FF2B5EF4-FFF2-40B4-BE49-F238E27FC236}">
                <a16:creationId xmlns:a16="http://schemas.microsoft.com/office/drawing/2014/main" id="{C53200E2-2354-4D9C-9D2A-1B82EA733CFA}"/>
              </a:ext>
            </a:extLst>
          </p:cNvPr>
          <p:cNvSpPr>
            <a:spLocks/>
          </p:cNvSpPr>
          <p:nvPr/>
        </p:nvSpPr>
        <p:spPr bwMode="auto">
          <a:xfrm>
            <a:off x="1725910" y="2821126"/>
            <a:ext cx="1084761" cy="666602"/>
          </a:xfrm>
          <a:custGeom>
            <a:avLst/>
            <a:gdLst>
              <a:gd name="T0" fmla="*/ 676 w 677"/>
              <a:gd name="T1" fmla="*/ 2 h 338"/>
              <a:gd name="T2" fmla="*/ 672 w 677"/>
              <a:gd name="T3" fmla="*/ 1 h 338"/>
              <a:gd name="T4" fmla="*/ 391 w 677"/>
              <a:gd name="T5" fmla="*/ 260 h 338"/>
              <a:gd name="T6" fmla="*/ 319 w 677"/>
              <a:gd name="T7" fmla="*/ 189 h 338"/>
              <a:gd name="T8" fmla="*/ 75 w 677"/>
              <a:gd name="T9" fmla="*/ 189 h 338"/>
              <a:gd name="T10" fmla="*/ 0 w 677"/>
              <a:gd name="T11" fmla="*/ 263 h 338"/>
              <a:gd name="T12" fmla="*/ 75 w 677"/>
              <a:gd name="T13" fmla="*/ 338 h 338"/>
              <a:gd name="T14" fmla="*/ 319 w 677"/>
              <a:gd name="T15" fmla="*/ 338 h 338"/>
              <a:gd name="T16" fmla="*/ 389 w 677"/>
              <a:gd name="T17" fmla="*/ 269 h 338"/>
              <a:gd name="T18" fmla="*/ 389 w 677"/>
              <a:gd name="T19" fmla="*/ 268 h 338"/>
              <a:gd name="T20" fmla="*/ 676 w 677"/>
              <a:gd name="T21" fmla="*/ 5 h 338"/>
              <a:gd name="T22" fmla="*/ 676 w 677"/>
              <a:gd name="T23"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8">
                <a:moveTo>
                  <a:pt x="676" y="2"/>
                </a:moveTo>
                <a:cubicBezTo>
                  <a:pt x="675" y="0"/>
                  <a:pt x="673" y="0"/>
                  <a:pt x="672" y="1"/>
                </a:cubicBezTo>
                <a:cubicBezTo>
                  <a:pt x="391" y="260"/>
                  <a:pt x="391" y="260"/>
                  <a:pt x="391" y="260"/>
                </a:cubicBezTo>
                <a:cubicBezTo>
                  <a:pt x="319" y="189"/>
                  <a:pt x="319" y="189"/>
                  <a:pt x="319" y="189"/>
                </a:cubicBezTo>
                <a:cubicBezTo>
                  <a:pt x="75" y="189"/>
                  <a:pt x="75" y="189"/>
                  <a:pt x="75" y="189"/>
                </a:cubicBezTo>
                <a:cubicBezTo>
                  <a:pt x="0" y="263"/>
                  <a:pt x="0" y="263"/>
                  <a:pt x="0" y="263"/>
                </a:cubicBezTo>
                <a:cubicBezTo>
                  <a:pt x="75" y="338"/>
                  <a:pt x="75" y="338"/>
                  <a:pt x="75" y="338"/>
                </a:cubicBezTo>
                <a:cubicBezTo>
                  <a:pt x="319" y="338"/>
                  <a:pt x="319" y="338"/>
                  <a:pt x="319" y="338"/>
                </a:cubicBezTo>
                <a:cubicBezTo>
                  <a:pt x="389" y="269"/>
                  <a:pt x="389" y="269"/>
                  <a:pt x="389" y="269"/>
                </a:cubicBezTo>
                <a:cubicBezTo>
                  <a:pt x="389" y="269"/>
                  <a:pt x="389" y="268"/>
                  <a:pt x="389" y="268"/>
                </a:cubicBezTo>
                <a:cubicBezTo>
                  <a:pt x="676" y="5"/>
                  <a:pt x="676" y="5"/>
                  <a:pt x="676" y="5"/>
                </a:cubicBezTo>
                <a:cubicBezTo>
                  <a:pt x="677" y="4"/>
                  <a:pt x="677" y="3"/>
                  <a:pt x="676" y="2"/>
                </a:cubicBezTo>
                <a:close/>
              </a:path>
            </a:pathLst>
          </a:custGeom>
          <a:solidFill>
            <a:srgbClr val="0066FF"/>
          </a:solidFill>
          <a:ln>
            <a:noFill/>
          </a:ln>
        </p:spPr>
        <p:txBody>
          <a:bodyPr vert="horz" wrap="square" lIns="45720" tIns="22860" rIns="45720" bIns="22860" numCol="1" anchor="t" anchorCtr="0" compatLnSpc="1">
            <a:prstTxWarp prst="textNoShape">
              <a:avLst/>
            </a:prstTxWarp>
          </a:bodyPr>
          <a:lstStyle/>
          <a:p>
            <a:endParaRPr lang="fr-FR" sz="900" dirty="0"/>
          </a:p>
        </p:txBody>
      </p:sp>
      <p:sp>
        <p:nvSpPr>
          <p:cNvPr id="56" name="Freeform 13">
            <a:extLst>
              <a:ext uri="{FF2B5EF4-FFF2-40B4-BE49-F238E27FC236}">
                <a16:creationId xmlns:a16="http://schemas.microsoft.com/office/drawing/2014/main" id="{33D50AF7-4304-4CB3-86A7-434FC690BFEB}"/>
              </a:ext>
            </a:extLst>
          </p:cNvPr>
          <p:cNvSpPr>
            <a:spLocks/>
          </p:cNvSpPr>
          <p:nvPr/>
        </p:nvSpPr>
        <p:spPr bwMode="auto">
          <a:xfrm>
            <a:off x="5866575" y="4495735"/>
            <a:ext cx="1048544" cy="349250"/>
          </a:xfrm>
          <a:custGeom>
            <a:avLst/>
            <a:gdLst>
              <a:gd name="T0" fmla="*/ 66 w 745"/>
              <a:gd name="T1" fmla="*/ 182 h 248"/>
              <a:gd name="T2" fmla="*/ 66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6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6" y="182"/>
                </a:moveTo>
                <a:cubicBezTo>
                  <a:pt x="66" y="0"/>
                  <a:pt x="66" y="0"/>
                  <a:pt x="66"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5" y="248"/>
                  <a:pt x="33" y="248"/>
                </a:cubicBezTo>
                <a:cubicBezTo>
                  <a:pt x="745" y="248"/>
                  <a:pt x="745" y="248"/>
                  <a:pt x="745" y="248"/>
                </a:cubicBezTo>
                <a:cubicBezTo>
                  <a:pt x="745" y="182"/>
                  <a:pt x="745" y="182"/>
                  <a:pt x="745" y="182"/>
                </a:cubicBezTo>
                <a:lnTo>
                  <a:pt x="66"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55" name="Freeform 11">
            <a:extLst>
              <a:ext uri="{FF2B5EF4-FFF2-40B4-BE49-F238E27FC236}">
                <a16:creationId xmlns:a16="http://schemas.microsoft.com/office/drawing/2014/main" id="{67C9C6B2-A90B-4DA4-ADB1-97E9406FF844}"/>
              </a:ext>
            </a:extLst>
          </p:cNvPr>
          <p:cNvSpPr>
            <a:spLocks/>
          </p:cNvSpPr>
          <p:nvPr/>
        </p:nvSpPr>
        <p:spPr bwMode="auto">
          <a:xfrm>
            <a:off x="1805180" y="2295232"/>
            <a:ext cx="1089628" cy="525893"/>
          </a:xfrm>
          <a:custGeom>
            <a:avLst/>
            <a:gdLst>
              <a:gd name="T0" fmla="*/ 65 w 745"/>
              <a:gd name="T1" fmla="*/ 182 h 248"/>
              <a:gd name="T2" fmla="*/ 65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5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5" y="182"/>
                </a:moveTo>
                <a:cubicBezTo>
                  <a:pt x="65" y="0"/>
                  <a:pt x="65" y="0"/>
                  <a:pt x="65"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4" y="248"/>
                  <a:pt x="33" y="248"/>
                </a:cubicBezTo>
                <a:cubicBezTo>
                  <a:pt x="745" y="248"/>
                  <a:pt x="745" y="248"/>
                  <a:pt x="745" y="248"/>
                </a:cubicBezTo>
                <a:cubicBezTo>
                  <a:pt x="745" y="182"/>
                  <a:pt x="745" y="182"/>
                  <a:pt x="745" y="182"/>
                </a:cubicBezTo>
                <a:lnTo>
                  <a:pt x="65"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dirty="0"/>
          </a:p>
        </p:txBody>
      </p:sp>
      <p:sp>
        <p:nvSpPr>
          <p:cNvPr id="43" name="Rectangle 21">
            <a:extLst>
              <a:ext uri="{FF2B5EF4-FFF2-40B4-BE49-F238E27FC236}">
                <a16:creationId xmlns:a16="http://schemas.microsoft.com/office/drawing/2014/main" id="{1067CF5F-4388-44E6-8682-EB0B906F727A}"/>
              </a:ext>
            </a:extLst>
          </p:cNvPr>
          <p:cNvSpPr>
            <a:spLocks noChangeArrowheads="1"/>
          </p:cNvSpPr>
          <p:nvPr/>
        </p:nvSpPr>
        <p:spPr bwMode="auto">
          <a:xfrm>
            <a:off x="2056572" y="1950841"/>
            <a:ext cx="1447007" cy="364331"/>
          </a:xfrm>
          <a:prstGeom prst="rect">
            <a:avLst/>
          </a:prstGeom>
          <a:solidFill>
            <a:srgbClr val="FF0505"/>
          </a:solidFill>
          <a:ln>
            <a:noFill/>
          </a:ln>
        </p:spPr>
        <p:txBody>
          <a:bodyPr vert="horz" wrap="square" lIns="45720" tIns="22860" rIns="45720" bIns="22860" numCol="1" anchor="t" anchorCtr="0" compatLnSpc="1">
            <a:prstTxWarp prst="textNoShape">
              <a:avLst/>
            </a:prstTxWarp>
          </a:bodyPr>
          <a:lstStyle/>
          <a:p>
            <a:pPr algn="ctr"/>
            <a:r>
              <a:rPr lang="fr-FR" sz="1200" dirty="0">
                <a:solidFill>
                  <a:schemeClr val="bg1"/>
                </a:solidFill>
              </a:rPr>
              <a:t>   </a:t>
            </a:r>
            <a:r>
              <a:rPr lang="fr-FR" sz="1200" b="1" dirty="0">
                <a:solidFill>
                  <a:schemeClr val="bg1"/>
                </a:solidFill>
              </a:rPr>
              <a:t>$.004993</a:t>
            </a:r>
          </a:p>
          <a:p>
            <a:pPr algn="ctr"/>
            <a:r>
              <a:rPr lang="fr-FR" sz="1200" b="1" dirty="0">
                <a:solidFill>
                  <a:schemeClr val="bg1"/>
                </a:solidFill>
              </a:rPr>
              <a:t>Below VAR</a:t>
            </a:r>
          </a:p>
        </p:txBody>
      </p:sp>
      <p:sp>
        <p:nvSpPr>
          <p:cNvPr id="41" name="Freeform 15">
            <a:extLst>
              <a:ext uri="{FF2B5EF4-FFF2-40B4-BE49-F238E27FC236}">
                <a16:creationId xmlns:a16="http://schemas.microsoft.com/office/drawing/2014/main" id="{A766AB93-B5D8-45AD-AF68-AC023FC6AF0C}"/>
              </a:ext>
            </a:extLst>
          </p:cNvPr>
          <p:cNvSpPr>
            <a:spLocks/>
          </p:cNvSpPr>
          <p:nvPr/>
        </p:nvSpPr>
        <p:spPr bwMode="auto">
          <a:xfrm rot="10611314">
            <a:off x="4755558" y="3595016"/>
            <a:ext cx="2582433" cy="1671986"/>
          </a:xfrm>
          <a:custGeom>
            <a:avLst/>
            <a:gdLst>
              <a:gd name="T0" fmla="*/ 3783 w 3783"/>
              <a:gd name="T1" fmla="*/ 1614 h 1735"/>
              <a:gd name="T2" fmla="*/ 303 w 3783"/>
              <a:gd name="T3" fmla="*/ 92 h 1735"/>
              <a:gd name="T4" fmla="*/ 348 w 3783"/>
              <a:gd name="T5" fmla="*/ 0 h 1735"/>
              <a:gd name="T6" fmla="*/ 0 w 3783"/>
              <a:gd name="T7" fmla="*/ 7 h 1735"/>
              <a:gd name="T8" fmla="*/ 208 w 3783"/>
              <a:gd name="T9" fmla="*/ 287 h 1735"/>
              <a:gd name="T10" fmla="*/ 254 w 3783"/>
              <a:gd name="T11" fmla="*/ 191 h 1735"/>
              <a:gd name="T12" fmla="*/ 3783 w 3783"/>
              <a:gd name="T13" fmla="*/ 1735 h 1735"/>
              <a:gd name="T14" fmla="*/ 3783 w 3783"/>
              <a:gd name="T15" fmla="*/ 1614 h 17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3" h="1735">
                <a:moveTo>
                  <a:pt x="3783" y="1614"/>
                </a:moveTo>
                <a:lnTo>
                  <a:pt x="303" y="92"/>
                </a:lnTo>
                <a:lnTo>
                  <a:pt x="348" y="0"/>
                </a:lnTo>
                <a:lnTo>
                  <a:pt x="0" y="7"/>
                </a:lnTo>
                <a:lnTo>
                  <a:pt x="208" y="287"/>
                </a:lnTo>
                <a:lnTo>
                  <a:pt x="254" y="191"/>
                </a:lnTo>
                <a:lnTo>
                  <a:pt x="3783" y="1735"/>
                </a:lnTo>
                <a:lnTo>
                  <a:pt x="3783" y="1614"/>
                </a:ln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32" name="Espace réservé du texte 31"/>
          <p:cNvSpPr>
            <a:spLocks noGrp="1"/>
          </p:cNvSpPr>
          <p:nvPr>
            <p:ph type="body" sz="quarter" idx="10"/>
          </p:nvPr>
        </p:nvSpPr>
        <p:spPr>
          <a:xfrm>
            <a:off x="456874" y="1155457"/>
            <a:ext cx="8229659" cy="347651"/>
          </a:xfrm>
        </p:spPr>
        <p:txBody>
          <a:bodyPr/>
          <a:lstStyle/>
          <a:p>
            <a:pPr indent="0">
              <a:buNone/>
            </a:pPr>
            <a:r>
              <a:rPr lang="en-US" sz="3300" dirty="0">
                <a:solidFill>
                  <a:srgbClr val="E26B0A"/>
                </a:solidFill>
                <a:latin typeface="Arial Black" panose="020B0A04020102020204" pitchFamily="34" charset="0"/>
              </a:rPr>
              <a:t>Property Tax Rate $.01 Maximum</a:t>
            </a:r>
            <a:endParaRPr lang="fr-FR" sz="3300" dirty="0">
              <a:solidFill>
                <a:srgbClr val="E26B0A"/>
              </a:solidFill>
            </a:endParaRPr>
          </a:p>
        </p:txBody>
      </p:sp>
      <p:sp>
        <p:nvSpPr>
          <p:cNvPr id="4" name="Freeform 5"/>
          <p:cNvSpPr>
            <a:spLocks/>
          </p:cNvSpPr>
          <p:nvPr/>
        </p:nvSpPr>
        <p:spPr bwMode="auto">
          <a:xfrm>
            <a:off x="2472532" y="3314701"/>
            <a:ext cx="1250950" cy="625475"/>
          </a:xfrm>
          <a:custGeom>
            <a:avLst/>
            <a:gdLst>
              <a:gd name="T0" fmla="*/ 676 w 677"/>
              <a:gd name="T1" fmla="*/ 2 h 338"/>
              <a:gd name="T2" fmla="*/ 672 w 677"/>
              <a:gd name="T3" fmla="*/ 1 h 338"/>
              <a:gd name="T4" fmla="*/ 391 w 677"/>
              <a:gd name="T5" fmla="*/ 260 h 338"/>
              <a:gd name="T6" fmla="*/ 319 w 677"/>
              <a:gd name="T7" fmla="*/ 189 h 338"/>
              <a:gd name="T8" fmla="*/ 75 w 677"/>
              <a:gd name="T9" fmla="*/ 189 h 338"/>
              <a:gd name="T10" fmla="*/ 0 w 677"/>
              <a:gd name="T11" fmla="*/ 263 h 338"/>
              <a:gd name="T12" fmla="*/ 75 w 677"/>
              <a:gd name="T13" fmla="*/ 338 h 338"/>
              <a:gd name="T14" fmla="*/ 319 w 677"/>
              <a:gd name="T15" fmla="*/ 338 h 338"/>
              <a:gd name="T16" fmla="*/ 389 w 677"/>
              <a:gd name="T17" fmla="*/ 269 h 338"/>
              <a:gd name="T18" fmla="*/ 389 w 677"/>
              <a:gd name="T19" fmla="*/ 268 h 338"/>
              <a:gd name="T20" fmla="*/ 676 w 677"/>
              <a:gd name="T21" fmla="*/ 5 h 338"/>
              <a:gd name="T22" fmla="*/ 676 w 677"/>
              <a:gd name="T23"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8">
                <a:moveTo>
                  <a:pt x="676" y="2"/>
                </a:moveTo>
                <a:cubicBezTo>
                  <a:pt x="675" y="0"/>
                  <a:pt x="673" y="0"/>
                  <a:pt x="672" y="1"/>
                </a:cubicBezTo>
                <a:cubicBezTo>
                  <a:pt x="391" y="260"/>
                  <a:pt x="391" y="260"/>
                  <a:pt x="391" y="260"/>
                </a:cubicBezTo>
                <a:cubicBezTo>
                  <a:pt x="319" y="189"/>
                  <a:pt x="319" y="189"/>
                  <a:pt x="319" y="189"/>
                </a:cubicBezTo>
                <a:cubicBezTo>
                  <a:pt x="75" y="189"/>
                  <a:pt x="75" y="189"/>
                  <a:pt x="75" y="189"/>
                </a:cubicBezTo>
                <a:cubicBezTo>
                  <a:pt x="0" y="263"/>
                  <a:pt x="0" y="263"/>
                  <a:pt x="0" y="263"/>
                </a:cubicBezTo>
                <a:cubicBezTo>
                  <a:pt x="75" y="338"/>
                  <a:pt x="75" y="338"/>
                  <a:pt x="75" y="338"/>
                </a:cubicBezTo>
                <a:cubicBezTo>
                  <a:pt x="319" y="338"/>
                  <a:pt x="319" y="338"/>
                  <a:pt x="319" y="338"/>
                </a:cubicBezTo>
                <a:cubicBezTo>
                  <a:pt x="389" y="269"/>
                  <a:pt x="389" y="269"/>
                  <a:pt x="389" y="269"/>
                </a:cubicBezTo>
                <a:cubicBezTo>
                  <a:pt x="389" y="269"/>
                  <a:pt x="389" y="268"/>
                  <a:pt x="389" y="268"/>
                </a:cubicBezTo>
                <a:cubicBezTo>
                  <a:pt x="676" y="5"/>
                  <a:pt x="676" y="5"/>
                  <a:pt x="676" y="5"/>
                </a:cubicBezTo>
                <a:cubicBezTo>
                  <a:pt x="677" y="4"/>
                  <a:pt x="677" y="3"/>
                  <a:pt x="676" y="2"/>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5" name="Freeform 6"/>
          <p:cNvSpPr>
            <a:spLocks/>
          </p:cNvSpPr>
          <p:nvPr/>
        </p:nvSpPr>
        <p:spPr bwMode="auto">
          <a:xfrm>
            <a:off x="3551784" y="3807619"/>
            <a:ext cx="1251992" cy="623390"/>
          </a:xfrm>
          <a:custGeom>
            <a:avLst/>
            <a:gdLst>
              <a:gd name="T0" fmla="*/ 677 w 678"/>
              <a:gd name="T1" fmla="*/ 1 h 337"/>
              <a:gd name="T2" fmla="*/ 673 w 678"/>
              <a:gd name="T3" fmla="*/ 1 h 337"/>
              <a:gd name="T4" fmla="*/ 391 w 678"/>
              <a:gd name="T5" fmla="*/ 259 h 337"/>
              <a:gd name="T6" fmla="*/ 320 w 678"/>
              <a:gd name="T7" fmla="*/ 188 h 337"/>
              <a:gd name="T8" fmla="*/ 75 w 678"/>
              <a:gd name="T9" fmla="*/ 188 h 337"/>
              <a:gd name="T10" fmla="*/ 0 w 678"/>
              <a:gd name="T11" fmla="*/ 263 h 337"/>
              <a:gd name="T12" fmla="*/ 75 w 678"/>
              <a:gd name="T13" fmla="*/ 337 h 337"/>
              <a:gd name="T14" fmla="*/ 320 w 678"/>
              <a:gd name="T15" fmla="*/ 337 h 337"/>
              <a:gd name="T16" fmla="*/ 389 w 678"/>
              <a:gd name="T17" fmla="*/ 268 h 337"/>
              <a:gd name="T18" fmla="*/ 390 w 678"/>
              <a:gd name="T19" fmla="*/ 267 h 337"/>
              <a:gd name="T20" fmla="*/ 677 w 678"/>
              <a:gd name="T21" fmla="*/ 4 h 337"/>
              <a:gd name="T22" fmla="*/ 677 w 678"/>
              <a:gd name="T23" fmla="*/ 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8" h="337">
                <a:moveTo>
                  <a:pt x="677" y="1"/>
                </a:moveTo>
                <a:cubicBezTo>
                  <a:pt x="676" y="0"/>
                  <a:pt x="674" y="0"/>
                  <a:pt x="673" y="1"/>
                </a:cubicBezTo>
                <a:cubicBezTo>
                  <a:pt x="391" y="259"/>
                  <a:pt x="391" y="259"/>
                  <a:pt x="391" y="259"/>
                </a:cubicBezTo>
                <a:cubicBezTo>
                  <a:pt x="320" y="188"/>
                  <a:pt x="320" y="188"/>
                  <a:pt x="320" y="188"/>
                </a:cubicBezTo>
                <a:cubicBezTo>
                  <a:pt x="75" y="188"/>
                  <a:pt x="75" y="188"/>
                  <a:pt x="75" y="188"/>
                </a:cubicBezTo>
                <a:cubicBezTo>
                  <a:pt x="0" y="263"/>
                  <a:pt x="0" y="263"/>
                  <a:pt x="0" y="263"/>
                </a:cubicBezTo>
                <a:cubicBezTo>
                  <a:pt x="75" y="337"/>
                  <a:pt x="75" y="337"/>
                  <a:pt x="75" y="337"/>
                </a:cubicBezTo>
                <a:cubicBezTo>
                  <a:pt x="320" y="337"/>
                  <a:pt x="320" y="337"/>
                  <a:pt x="320" y="337"/>
                </a:cubicBezTo>
                <a:cubicBezTo>
                  <a:pt x="389" y="268"/>
                  <a:pt x="389" y="268"/>
                  <a:pt x="389" y="268"/>
                </a:cubicBezTo>
                <a:cubicBezTo>
                  <a:pt x="389" y="268"/>
                  <a:pt x="390" y="268"/>
                  <a:pt x="390" y="267"/>
                </a:cubicBezTo>
                <a:cubicBezTo>
                  <a:pt x="677" y="4"/>
                  <a:pt x="677" y="4"/>
                  <a:pt x="677" y="4"/>
                </a:cubicBezTo>
                <a:cubicBezTo>
                  <a:pt x="678" y="3"/>
                  <a:pt x="678" y="2"/>
                  <a:pt x="67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6" name="Freeform 7"/>
          <p:cNvSpPr>
            <a:spLocks/>
          </p:cNvSpPr>
          <p:nvPr/>
        </p:nvSpPr>
        <p:spPr bwMode="auto">
          <a:xfrm>
            <a:off x="4646613" y="4277520"/>
            <a:ext cx="1250950" cy="623390"/>
          </a:xfrm>
          <a:custGeom>
            <a:avLst/>
            <a:gdLst>
              <a:gd name="T0" fmla="*/ 676 w 677"/>
              <a:gd name="T1" fmla="*/ 1 h 337"/>
              <a:gd name="T2" fmla="*/ 672 w 677"/>
              <a:gd name="T3" fmla="*/ 1 h 337"/>
              <a:gd name="T4" fmla="*/ 391 w 677"/>
              <a:gd name="T5" fmla="*/ 259 h 337"/>
              <a:gd name="T6" fmla="*/ 319 w 677"/>
              <a:gd name="T7" fmla="*/ 188 h 337"/>
              <a:gd name="T8" fmla="*/ 75 w 677"/>
              <a:gd name="T9" fmla="*/ 188 h 337"/>
              <a:gd name="T10" fmla="*/ 0 w 677"/>
              <a:gd name="T11" fmla="*/ 262 h 337"/>
              <a:gd name="T12" fmla="*/ 75 w 677"/>
              <a:gd name="T13" fmla="*/ 337 h 337"/>
              <a:gd name="T14" fmla="*/ 319 w 677"/>
              <a:gd name="T15" fmla="*/ 337 h 337"/>
              <a:gd name="T16" fmla="*/ 388 w 677"/>
              <a:gd name="T17" fmla="*/ 268 h 337"/>
              <a:gd name="T18" fmla="*/ 389 w 677"/>
              <a:gd name="T19" fmla="*/ 267 h 337"/>
              <a:gd name="T20" fmla="*/ 676 w 677"/>
              <a:gd name="T21" fmla="*/ 4 h 337"/>
              <a:gd name="T22" fmla="*/ 676 w 677"/>
              <a:gd name="T23" fmla="*/ 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7">
                <a:moveTo>
                  <a:pt x="676" y="1"/>
                </a:moveTo>
                <a:cubicBezTo>
                  <a:pt x="675" y="0"/>
                  <a:pt x="673" y="0"/>
                  <a:pt x="672" y="1"/>
                </a:cubicBezTo>
                <a:cubicBezTo>
                  <a:pt x="391" y="259"/>
                  <a:pt x="391" y="259"/>
                  <a:pt x="391" y="259"/>
                </a:cubicBezTo>
                <a:cubicBezTo>
                  <a:pt x="319" y="188"/>
                  <a:pt x="319" y="188"/>
                  <a:pt x="319" y="188"/>
                </a:cubicBezTo>
                <a:cubicBezTo>
                  <a:pt x="75" y="188"/>
                  <a:pt x="75" y="188"/>
                  <a:pt x="75" y="188"/>
                </a:cubicBezTo>
                <a:cubicBezTo>
                  <a:pt x="0" y="262"/>
                  <a:pt x="0" y="262"/>
                  <a:pt x="0" y="262"/>
                </a:cubicBezTo>
                <a:cubicBezTo>
                  <a:pt x="75" y="337"/>
                  <a:pt x="75" y="337"/>
                  <a:pt x="75" y="337"/>
                </a:cubicBezTo>
                <a:cubicBezTo>
                  <a:pt x="319" y="337"/>
                  <a:pt x="319" y="337"/>
                  <a:pt x="319" y="337"/>
                </a:cubicBezTo>
                <a:cubicBezTo>
                  <a:pt x="388" y="268"/>
                  <a:pt x="388" y="268"/>
                  <a:pt x="388" y="268"/>
                </a:cubicBezTo>
                <a:cubicBezTo>
                  <a:pt x="389" y="268"/>
                  <a:pt x="389" y="268"/>
                  <a:pt x="389" y="267"/>
                </a:cubicBezTo>
                <a:cubicBezTo>
                  <a:pt x="676" y="4"/>
                  <a:pt x="676" y="4"/>
                  <a:pt x="676" y="4"/>
                </a:cubicBezTo>
                <a:cubicBezTo>
                  <a:pt x="677" y="3"/>
                  <a:pt x="677" y="2"/>
                  <a:pt x="676" y="1"/>
                </a:cubicBezTo>
                <a:close/>
              </a:path>
            </a:pathLst>
          </a:custGeom>
          <a:solidFill>
            <a:srgbClr val="FFFF0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8" name="Rectangle 9"/>
          <p:cNvSpPr>
            <a:spLocks noChangeArrowheads="1"/>
          </p:cNvSpPr>
          <p:nvPr/>
        </p:nvSpPr>
        <p:spPr bwMode="auto">
          <a:xfrm>
            <a:off x="5884863" y="4118769"/>
            <a:ext cx="1447800" cy="365919"/>
          </a:xfrm>
          <a:prstGeom prst="rect">
            <a:avLst/>
          </a:prstGeom>
          <a:solidFill>
            <a:srgbClr val="FFFF0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9" name="Rectangle 10"/>
          <p:cNvSpPr>
            <a:spLocks noChangeArrowheads="1"/>
          </p:cNvSpPr>
          <p:nvPr/>
        </p:nvSpPr>
        <p:spPr bwMode="auto">
          <a:xfrm>
            <a:off x="4802982" y="3623470"/>
            <a:ext cx="1448594" cy="3643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fr-FR" sz="900"/>
          </a:p>
        </p:txBody>
      </p:sp>
      <p:sp>
        <p:nvSpPr>
          <p:cNvPr id="10" name="Freeform 11"/>
          <p:cNvSpPr>
            <a:spLocks/>
          </p:cNvSpPr>
          <p:nvPr/>
        </p:nvSpPr>
        <p:spPr bwMode="auto">
          <a:xfrm>
            <a:off x="2597944" y="3007520"/>
            <a:ext cx="1048544" cy="398053"/>
          </a:xfrm>
          <a:custGeom>
            <a:avLst/>
            <a:gdLst>
              <a:gd name="T0" fmla="*/ 65 w 745"/>
              <a:gd name="T1" fmla="*/ 182 h 248"/>
              <a:gd name="T2" fmla="*/ 65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5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5" y="182"/>
                </a:moveTo>
                <a:cubicBezTo>
                  <a:pt x="65" y="0"/>
                  <a:pt x="65" y="0"/>
                  <a:pt x="65"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4" y="248"/>
                  <a:pt x="33" y="248"/>
                </a:cubicBezTo>
                <a:cubicBezTo>
                  <a:pt x="745" y="248"/>
                  <a:pt x="745" y="248"/>
                  <a:pt x="745" y="248"/>
                </a:cubicBezTo>
                <a:cubicBezTo>
                  <a:pt x="745" y="182"/>
                  <a:pt x="745" y="182"/>
                  <a:pt x="745" y="182"/>
                </a:cubicBezTo>
                <a:lnTo>
                  <a:pt x="65"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11" name="Freeform 12"/>
          <p:cNvSpPr>
            <a:spLocks/>
          </p:cNvSpPr>
          <p:nvPr/>
        </p:nvSpPr>
        <p:spPr bwMode="auto">
          <a:xfrm>
            <a:off x="3677444" y="3505201"/>
            <a:ext cx="1047750" cy="389704"/>
          </a:xfrm>
          <a:custGeom>
            <a:avLst/>
            <a:gdLst>
              <a:gd name="T0" fmla="*/ 66 w 745"/>
              <a:gd name="T1" fmla="*/ 182 h 248"/>
              <a:gd name="T2" fmla="*/ 66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6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6" y="182"/>
                </a:moveTo>
                <a:cubicBezTo>
                  <a:pt x="66" y="0"/>
                  <a:pt x="66" y="0"/>
                  <a:pt x="66"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5" y="248"/>
                  <a:pt x="33" y="248"/>
                </a:cubicBezTo>
                <a:cubicBezTo>
                  <a:pt x="745" y="248"/>
                  <a:pt x="745" y="248"/>
                  <a:pt x="745" y="248"/>
                </a:cubicBezTo>
                <a:cubicBezTo>
                  <a:pt x="745" y="182"/>
                  <a:pt x="745" y="182"/>
                  <a:pt x="745" y="182"/>
                </a:cubicBezTo>
                <a:lnTo>
                  <a:pt x="66"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12" name="Freeform 13"/>
          <p:cNvSpPr>
            <a:spLocks/>
          </p:cNvSpPr>
          <p:nvPr/>
        </p:nvSpPr>
        <p:spPr bwMode="auto">
          <a:xfrm>
            <a:off x="4756151" y="4002088"/>
            <a:ext cx="1048544" cy="349250"/>
          </a:xfrm>
          <a:custGeom>
            <a:avLst/>
            <a:gdLst>
              <a:gd name="T0" fmla="*/ 66 w 745"/>
              <a:gd name="T1" fmla="*/ 182 h 248"/>
              <a:gd name="T2" fmla="*/ 66 w 745"/>
              <a:gd name="T3" fmla="*/ 0 h 248"/>
              <a:gd name="T4" fmla="*/ 0 w 745"/>
              <a:gd name="T5" fmla="*/ 0 h 248"/>
              <a:gd name="T6" fmla="*/ 0 w 745"/>
              <a:gd name="T7" fmla="*/ 182 h 248"/>
              <a:gd name="T8" fmla="*/ 0 w 745"/>
              <a:gd name="T9" fmla="*/ 182 h 248"/>
              <a:gd name="T10" fmla="*/ 0 w 745"/>
              <a:gd name="T11" fmla="*/ 215 h 248"/>
              <a:gd name="T12" fmla="*/ 33 w 745"/>
              <a:gd name="T13" fmla="*/ 248 h 248"/>
              <a:gd name="T14" fmla="*/ 745 w 745"/>
              <a:gd name="T15" fmla="*/ 248 h 248"/>
              <a:gd name="T16" fmla="*/ 745 w 745"/>
              <a:gd name="T17" fmla="*/ 182 h 248"/>
              <a:gd name="T18" fmla="*/ 66 w 745"/>
              <a:gd name="T19" fmla="*/ 18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248">
                <a:moveTo>
                  <a:pt x="66" y="182"/>
                </a:moveTo>
                <a:cubicBezTo>
                  <a:pt x="66" y="0"/>
                  <a:pt x="66" y="0"/>
                  <a:pt x="66" y="0"/>
                </a:cubicBezTo>
                <a:cubicBezTo>
                  <a:pt x="0" y="0"/>
                  <a:pt x="0" y="0"/>
                  <a:pt x="0" y="0"/>
                </a:cubicBezTo>
                <a:cubicBezTo>
                  <a:pt x="0" y="182"/>
                  <a:pt x="0" y="182"/>
                  <a:pt x="0" y="182"/>
                </a:cubicBezTo>
                <a:cubicBezTo>
                  <a:pt x="0" y="182"/>
                  <a:pt x="0" y="182"/>
                  <a:pt x="0" y="182"/>
                </a:cubicBezTo>
                <a:cubicBezTo>
                  <a:pt x="0" y="215"/>
                  <a:pt x="0" y="215"/>
                  <a:pt x="0" y="215"/>
                </a:cubicBezTo>
                <a:cubicBezTo>
                  <a:pt x="0" y="233"/>
                  <a:pt x="15" y="248"/>
                  <a:pt x="33" y="248"/>
                </a:cubicBezTo>
                <a:cubicBezTo>
                  <a:pt x="745" y="248"/>
                  <a:pt x="745" y="248"/>
                  <a:pt x="745" y="248"/>
                </a:cubicBezTo>
                <a:cubicBezTo>
                  <a:pt x="745" y="182"/>
                  <a:pt x="745" y="182"/>
                  <a:pt x="745" y="182"/>
                </a:cubicBezTo>
                <a:lnTo>
                  <a:pt x="66" y="182"/>
                </a:ln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15" name="Freeform 15"/>
          <p:cNvSpPr>
            <a:spLocks/>
          </p:cNvSpPr>
          <p:nvPr/>
        </p:nvSpPr>
        <p:spPr bwMode="auto">
          <a:xfrm rot="10800000">
            <a:off x="1835696" y="2363453"/>
            <a:ext cx="2799011" cy="1285390"/>
          </a:xfrm>
          <a:custGeom>
            <a:avLst/>
            <a:gdLst>
              <a:gd name="T0" fmla="*/ 3783 w 3783"/>
              <a:gd name="T1" fmla="*/ 1614 h 1735"/>
              <a:gd name="T2" fmla="*/ 303 w 3783"/>
              <a:gd name="T3" fmla="*/ 92 h 1735"/>
              <a:gd name="T4" fmla="*/ 348 w 3783"/>
              <a:gd name="T5" fmla="*/ 0 h 1735"/>
              <a:gd name="T6" fmla="*/ 0 w 3783"/>
              <a:gd name="T7" fmla="*/ 7 h 1735"/>
              <a:gd name="T8" fmla="*/ 208 w 3783"/>
              <a:gd name="T9" fmla="*/ 287 h 1735"/>
              <a:gd name="T10" fmla="*/ 254 w 3783"/>
              <a:gd name="T11" fmla="*/ 191 h 1735"/>
              <a:gd name="T12" fmla="*/ 3783 w 3783"/>
              <a:gd name="T13" fmla="*/ 1735 h 1735"/>
              <a:gd name="T14" fmla="*/ 3783 w 3783"/>
              <a:gd name="T15" fmla="*/ 1614 h 17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3" h="1735">
                <a:moveTo>
                  <a:pt x="3783" y="1614"/>
                </a:moveTo>
                <a:lnTo>
                  <a:pt x="303" y="92"/>
                </a:lnTo>
                <a:lnTo>
                  <a:pt x="348" y="0"/>
                </a:lnTo>
                <a:lnTo>
                  <a:pt x="0" y="7"/>
                </a:lnTo>
                <a:lnTo>
                  <a:pt x="208" y="287"/>
                </a:lnTo>
                <a:lnTo>
                  <a:pt x="254" y="191"/>
                </a:lnTo>
                <a:lnTo>
                  <a:pt x="3783" y="1735"/>
                </a:lnTo>
                <a:lnTo>
                  <a:pt x="3783" y="1614"/>
                </a:ln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1" name="Rectangle 21"/>
          <p:cNvSpPr>
            <a:spLocks noChangeArrowheads="1"/>
          </p:cNvSpPr>
          <p:nvPr/>
        </p:nvSpPr>
        <p:spPr bwMode="auto">
          <a:xfrm>
            <a:off x="2639219" y="2630489"/>
            <a:ext cx="1563792" cy="364331"/>
          </a:xfrm>
          <a:prstGeom prst="rect">
            <a:avLst/>
          </a:prstGeom>
          <a:solidFill>
            <a:srgbClr val="0066FF"/>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2" name="Oval 22"/>
          <p:cNvSpPr>
            <a:spLocks noChangeArrowheads="1"/>
          </p:cNvSpPr>
          <p:nvPr/>
        </p:nvSpPr>
        <p:spPr bwMode="auto">
          <a:xfrm>
            <a:off x="2384426" y="2557464"/>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3" name="Oval 23"/>
          <p:cNvSpPr>
            <a:spLocks noChangeArrowheads="1"/>
          </p:cNvSpPr>
          <p:nvPr/>
        </p:nvSpPr>
        <p:spPr bwMode="auto">
          <a:xfrm>
            <a:off x="2457451" y="2630489"/>
            <a:ext cx="370232" cy="364331"/>
          </a:xfrm>
          <a:prstGeom prst="ellipse">
            <a:avLst/>
          </a:prstGeom>
          <a:solidFill>
            <a:srgbClr val="0066FF"/>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22</a:t>
            </a:r>
          </a:p>
        </p:txBody>
      </p:sp>
      <p:sp>
        <p:nvSpPr>
          <p:cNvPr id="25" name="Rectangle 25"/>
          <p:cNvSpPr>
            <a:spLocks noChangeArrowheads="1"/>
          </p:cNvSpPr>
          <p:nvPr/>
        </p:nvSpPr>
        <p:spPr bwMode="auto">
          <a:xfrm>
            <a:off x="3881501" y="3127945"/>
            <a:ext cx="1447800" cy="365125"/>
          </a:xfrm>
          <a:prstGeom prst="rect">
            <a:avLst/>
          </a:prstGeom>
          <a:solidFill>
            <a:srgbClr val="00B050"/>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6" name="Oval 26"/>
          <p:cNvSpPr>
            <a:spLocks noChangeArrowheads="1"/>
          </p:cNvSpPr>
          <p:nvPr/>
        </p:nvSpPr>
        <p:spPr bwMode="auto">
          <a:xfrm>
            <a:off x="3467895" y="3052764"/>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27" name="Oval 27"/>
          <p:cNvSpPr>
            <a:spLocks noChangeArrowheads="1"/>
          </p:cNvSpPr>
          <p:nvPr/>
        </p:nvSpPr>
        <p:spPr bwMode="auto">
          <a:xfrm>
            <a:off x="3540920" y="3125789"/>
            <a:ext cx="375098" cy="365125"/>
          </a:xfrm>
          <a:prstGeom prst="ellipse">
            <a:avLst/>
          </a:prstGeom>
          <a:solidFill>
            <a:srgbClr val="00B050"/>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23</a:t>
            </a:r>
          </a:p>
        </p:txBody>
      </p:sp>
      <p:sp>
        <p:nvSpPr>
          <p:cNvPr id="29" name="Oval 29"/>
          <p:cNvSpPr>
            <a:spLocks noChangeArrowheads="1"/>
          </p:cNvSpPr>
          <p:nvPr/>
        </p:nvSpPr>
        <p:spPr bwMode="auto">
          <a:xfrm>
            <a:off x="5628482" y="4045744"/>
            <a:ext cx="511175"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30" name="Oval 30"/>
          <p:cNvSpPr>
            <a:spLocks noChangeArrowheads="1"/>
          </p:cNvSpPr>
          <p:nvPr/>
        </p:nvSpPr>
        <p:spPr bwMode="auto">
          <a:xfrm>
            <a:off x="4548189" y="3549651"/>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grpSp>
        <p:nvGrpSpPr>
          <p:cNvPr id="3" name="Groupe 2"/>
          <p:cNvGrpSpPr/>
          <p:nvPr/>
        </p:nvGrpSpPr>
        <p:grpSpPr>
          <a:xfrm rot="806916" flipH="1">
            <a:off x="4884532" y="1835032"/>
            <a:ext cx="627682" cy="1210469"/>
            <a:chOff x="11150601" y="2509838"/>
            <a:chExt cx="1482725" cy="2420938"/>
          </a:xfrm>
        </p:grpSpPr>
        <p:sp>
          <p:nvSpPr>
            <p:cNvPr id="34" name="Freeform 32"/>
            <p:cNvSpPr>
              <a:spLocks noEditPoints="1"/>
            </p:cNvSpPr>
            <p:nvPr/>
          </p:nvSpPr>
          <p:spPr bwMode="auto">
            <a:xfrm>
              <a:off x="11150601" y="3005138"/>
              <a:ext cx="1482725" cy="1925638"/>
            </a:xfrm>
            <a:custGeom>
              <a:avLst/>
              <a:gdLst>
                <a:gd name="T0" fmla="*/ 303 w 527"/>
                <a:gd name="T1" fmla="*/ 649 h 684"/>
                <a:gd name="T2" fmla="*/ 253 w 527"/>
                <a:gd name="T3" fmla="*/ 482 h 684"/>
                <a:gd name="T4" fmla="*/ 266 w 527"/>
                <a:gd name="T5" fmla="*/ 380 h 684"/>
                <a:gd name="T6" fmla="*/ 205 w 527"/>
                <a:gd name="T7" fmla="*/ 487 h 684"/>
                <a:gd name="T8" fmla="*/ 159 w 527"/>
                <a:gd name="T9" fmla="*/ 559 h 684"/>
                <a:gd name="T10" fmla="*/ 65 w 527"/>
                <a:gd name="T11" fmla="*/ 379 h 684"/>
                <a:gd name="T12" fmla="*/ 97 w 527"/>
                <a:gd name="T13" fmla="*/ 309 h 684"/>
                <a:gd name="T14" fmla="*/ 104 w 527"/>
                <a:gd name="T15" fmla="*/ 307 h 684"/>
                <a:gd name="T16" fmla="*/ 210 w 527"/>
                <a:gd name="T17" fmla="*/ 177 h 684"/>
                <a:gd name="T18" fmla="*/ 119 w 527"/>
                <a:gd name="T19" fmla="*/ 221 h 684"/>
                <a:gd name="T20" fmla="*/ 116 w 527"/>
                <a:gd name="T21" fmla="*/ 220 h 684"/>
                <a:gd name="T22" fmla="*/ 9 w 527"/>
                <a:gd name="T23" fmla="*/ 115 h 684"/>
                <a:gd name="T24" fmla="*/ 73 w 527"/>
                <a:gd name="T25" fmla="*/ 85 h 684"/>
                <a:gd name="T26" fmla="*/ 246 w 527"/>
                <a:gd name="T27" fmla="*/ 13 h 684"/>
                <a:gd name="T28" fmla="*/ 260 w 527"/>
                <a:gd name="T29" fmla="*/ 4 h 684"/>
                <a:gd name="T30" fmla="*/ 282 w 527"/>
                <a:gd name="T31" fmla="*/ 1 h 684"/>
                <a:gd name="T32" fmla="*/ 446 w 527"/>
                <a:gd name="T33" fmla="*/ 27 h 684"/>
                <a:gd name="T34" fmla="*/ 517 w 527"/>
                <a:gd name="T35" fmla="*/ 152 h 684"/>
                <a:gd name="T36" fmla="*/ 489 w 527"/>
                <a:gd name="T37" fmla="*/ 224 h 684"/>
                <a:gd name="T38" fmla="*/ 472 w 527"/>
                <a:gd name="T39" fmla="*/ 227 h 684"/>
                <a:gd name="T40" fmla="*/ 426 w 527"/>
                <a:gd name="T41" fmla="*/ 191 h 684"/>
                <a:gd name="T42" fmla="*/ 406 w 527"/>
                <a:gd name="T43" fmla="*/ 130 h 684"/>
                <a:gd name="T44" fmla="*/ 376 w 527"/>
                <a:gd name="T45" fmla="*/ 290 h 684"/>
                <a:gd name="T46" fmla="*/ 352 w 527"/>
                <a:gd name="T47" fmla="*/ 479 h 684"/>
                <a:gd name="T48" fmla="*/ 367 w 527"/>
                <a:gd name="T49" fmla="*/ 680 h 684"/>
                <a:gd name="T50" fmla="*/ 268 w 527"/>
                <a:gd name="T51" fmla="*/ 481 h 684"/>
                <a:gd name="T52" fmla="*/ 270 w 527"/>
                <a:gd name="T53" fmla="*/ 499 h 684"/>
                <a:gd name="T54" fmla="*/ 349 w 527"/>
                <a:gd name="T55" fmla="*/ 668 h 684"/>
                <a:gd name="T56" fmla="*/ 381 w 527"/>
                <a:gd name="T57" fmla="*/ 616 h 684"/>
                <a:gd name="T58" fmla="*/ 336 w 527"/>
                <a:gd name="T59" fmla="*/ 479 h 684"/>
                <a:gd name="T60" fmla="*/ 355 w 527"/>
                <a:gd name="T61" fmla="*/ 115 h 684"/>
                <a:gd name="T62" fmla="*/ 364 w 527"/>
                <a:gd name="T63" fmla="*/ 107 h 684"/>
                <a:gd name="T64" fmla="*/ 419 w 527"/>
                <a:gd name="T65" fmla="*/ 120 h 684"/>
                <a:gd name="T66" fmla="*/ 440 w 527"/>
                <a:gd name="T67" fmla="*/ 185 h 684"/>
                <a:gd name="T68" fmla="*/ 441 w 527"/>
                <a:gd name="T69" fmla="*/ 187 h 684"/>
                <a:gd name="T70" fmla="*/ 472 w 527"/>
                <a:gd name="T71" fmla="*/ 211 h 684"/>
                <a:gd name="T72" fmla="*/ 503 w 527"/>
                <a:gd name="T73" fmla="*/ 160 h 684"/>
                <a:gd name="T74" fmla="*/ 502 w 527"/>
                <a:gd name="T75" fmla="*/ 157 h 684"/>
                <a:gd name="T76" fmla="*/ 444 w 527"/>
                <a:gd name="T77" fmla="*/ 43 h 684"/>
                <a:gd name="T78" fmla="*/ 285 w 527"/>
                <a:gd name="T79" fmla="*/ 17 h 684"/>
                <a:gd name="T80" fmla="*/ 281 w 527"/>
                <a:gd name="T81" fmla="*/ 16 h 684"/>
                <a:gd name="T82" fmla="*/ 266 w 527"/>
                <a:gd name="T83" fmla="*/ 18 h 684"/>
                <a:gd name="T84" fmla="*/ 255 w 527"/>
                <a:gd name="T85" fmla="*/ 25 h 684"/>
                <a:gd name="T86" fmla="*/ 127 w 527"/>
                <a:gd name="T87" fmla="*/ 126 h 684"/>
                <a:gd name="T88" fmla="*/ 55 w 527"/>
                <a:gd name="T89" fmla="*/ 97 h 684"/>
                <a:gd name="T90" fmla="*/ 43 w 527"/>
                <a:gd name="T91" fmla="*/ 171 h 684"/>
                <a:gd name="T92" fmla="*/ 123 w 527"/>
                <a:gd name="T93" fmla="*/ 206 h 684"/>
                <a:gd name="T94" fmla="*/ 125 w 527"/>
                <a:gd name="T95" fmla="*/ 207 h 684"/>
                <a:gd name="T96" fmla="*/ 212 w 527"/>
                <a:gd name="T97" fmla="*/ 155 h 684"/>
                <a:gd name="T98" fmla="*/ 225 w 527"/>
                <a:gd name="T99" fmla="*/ 161 h 684"/>
                <a:gd name="T100" fmla="*/ 224 w 527"/>
                <a:gd name="T101" fmla="*/ 296 h 684"/>
                <a:gd name="T102" fmla="*/ 106 w 527"/>
                <a:gd name="T103" fmla="*/ 323 h 684"/>
                <a:gd name="T104" fmla="*/ 102 w 527"/>
                <a:gd name="T105" fmla="*/ 324 h 684"/>
                <a:gd name="T106" fmla="*/ 80 w 527"/>
                <a:gd name="T107" fmla="*/ 374 h 684"/>
                <a:gd name="T108" fmla="*/ 159 w 527"/>
                <a:gd name="T109" fmla="*/ 544 h 684"/>
                <a:gd name="T110" fmla="*/ 190 w 527"/>
                <a:gd name="T111" fmla="*/ 492 h 684"/>
                <a:gd name="T112" fmla="*/ 159 w 527"/>
                <a:gd name="T113" fmla="*/ 391 h 684"/>
                <a:gd name="T114" fmla="*/ 273 w 527"/>
                <a:gd name="T115" fmla="*/ 363 h 684"/>
                <a:gd name="T116" fmla="*/ 283 w 527"/>
                <a:gd name="T117" fmla="*/ 37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84">
                  <a:moveTo>
                    <a:pt x="349" y="684"/>
                  </a:moveTo>
                  <a:cubicBezTo>
                    <a:pt x="329" y="684"/>
                    <a:pt x="310" y="670"/>
                    <a:pt x="303" y="649"/>
                  </a:cubicBezTo>
                  <a:cubicBezTo>
                    <a:pt x="256" y="504"/>
                    <a:pt x="256" y="504"/>
                    <a:pt x="256" y="504"/>
                  </a:cubicBezTo>
                  <a:cubicBezTo>
                    <a:pt x="253" y="497"/>
                    <a:pt x="252" y="490"/>
                    <a:pt x="253" y="482"/>
                  </a:cubicBezTo>
                  <a:cubicBezTo>
                    <a:pt x="253" y="482"/>
                    <a:pt x="253" y="481"/>
                    <a:pt x="253" y="480"/>
                  </a:cubicBezTo>
                  <a:cubicBezTo>
                    <a:pt x="266" y="380"/>
                    <a:pt x="266" y="380"/>
                    <a:pt x="266" y="380"/>
                  </a:cubicBezTo>
                  <a:cubicBezTo>
                    <a:pt x="176" y="401"/>
                    <a:pt x="176" y="401"/>
                    <a:pt x="176" y="401"/>
                  </a:cubicBezTo>
                  <a:cubicBezTo>
                    <a:pt x="205" y="487"/>
                    <a:pt x="205" y="487"/>
                    <a:pt x="205" y="487"/>
                  </a:cubicBezTo>
                  <a:cubicBezTo>
                    <a:pt x="214" y="515"/>
                    <a:pt x="201" y="545"/>
                    <a:pt x="176" y="556"/>
                  </a:cubicBezTo>
                  <a:cubicBezTo>
                    <a:pt x="170" y="558"/>
                    <a:pt x="165" y="559"/>
                    <a:pt x="159" y="559"/>
                  </a:cubicBezTo>
                  <a:cubicBezTo>
                    <a:pt x="138" y="559"/>
                    <a:pt x="120" y="545"/>
                    <a:pt x="113" y="524"/>
                  </a:cubicBezTo>
                  <a:cubicBezTo>
                    <a:pt x="65" y="379"/>
                    <a:pt x="65" y="379"/>
                    <a:pt x="65" y="379"/>
                  </a:cubicBezTo>
                  <a:cubicBezTo>
                    <a:pt x="56" y="352"/>
                    <a:pt x="68" y="321"/>
                    <a:pt x="93" y="310"/>
                  </a:cubicBezTo>
                  <a:cubicBezTo>
                    <a:pt x="95" y="310"/>
                    <a:pt x="96" y="309"/>
                    <a:pt x="97" y="309"/>
                  </a:cubicBezTo>
                  <a:cubicBezTo>
                    <a:pt x="97" y="309"/>
                    <a:pt x="97" y="309"/>
                    <a:pt x="98" y="309"/>
                  </a:cubicBezTo>
                  <a:cubicBezTo>
                    <a:pt x="100" y="308"/>
                    <a:pt x="102" y="308"/>
                    <a:pt x="104" y="307"/>
                  </a:cubicBezTo>
                  <a:cubicBezTo>
                    <a:pt x="215" y="282"/>
                    <a:pt x="215" y="282"/>
                    <a:pt x="215" y="282"/>
                  </a:cubicBezTo>
                  <a:cubicBezTo>
                    <a:pt x="210" y="177"/>
                    <a:pt x="210" y="177"/>
                    <a:pt x="210" y="177"/>
                  </a:cubicBezTo>
                  <a:cubicBezTo>
                    <a:pt x="168" y="212"/>
                    <a:pt x="168" y="212"/>
                    <a:pt x="168" y="212"/>
                  </a:cubicBezTo>
                  <a:cubicBezTo>
                    <a:pt x="155" y="225"/>
                    <a:pt x="135" y="229"/>
                    <a:pt x="119" y="221"/>
                  </a:cubicBezTo>
                  <a:cubicBezTo>
                    <a:pt x="118" y="221"/>
                    <a:pt x="118" y="221"/>
                    <a:pt x="118" y="221"/>
                  </a:cubicBezTo>
                  <a:cubicBezTo>
                    <a:pt x="117" y="221"/>
                    <a:pt x="117" y="220"/>
                    <a:pt x="116" y="220"/>
                  </a:cubicBezTo>
                  <a:cubicBezTo>
                    <a:pt x="37" y="185"/>
                    <a:pt x="37" y="185"/>
                    <a:pt x="37" y="185"/>
                  </a:cubicBezTo>
                  <a:cubicBezTo>
                    <a:pt x="12" y="174"/>
                    <a:pt x="0" y="143"/>
                    <a:pt x="9" y="115"/>
                  </a:cubicBezTo>
                  <a:cubicBezTo>
                    <a:pt x="17" y="94"/>
                    <a:pt x="35" y="81"/>
                    <a:pt x="55" y="81"/>
                  </a:cubicBezTo>
                  <a:cubicBezTo>
                    <a:pt x="61" y="81"/>
                    <a:pt x="68" y="82"/>
                    <a:pt x="73" y="85"/>
                  </a:cubicBezTo>
                  <a:cubicBezTo>
                    <a:pt x="129" y="110"/>
                    <a:pt x="129" y="110"/>
                    <a:pt x="129" y="110"/>
                  </a:cubicBezTo>
                  <a:cubicBezTo>
                    <a:pt x="246" y="13"/>
                    <a:pt x="246" y="13"/>
                    <a:pt x="246" y="13"/>
                  </a:cubicBezTo>
                  <a:cubicBezTo>
                    <a:pt x="247" y="12"/>
                    <a:pt x="247" y="12"/>
                    <a:pt x="247" y="12"/>
                  </a:cubicBezTo>
                  <a:cubicBezTo>
                    <a:pt x="251" y="8"/>
                    <a:pt x="256" y="6"/>
                    <a:pt x="260" y="4"/>
                  </a:cubicBezTo>
                  <a:cubicBezTo>
                    <a:pt x="267" y="1"/>
                    <a:pt x="274" y="0"/>
                    <a:pt x="281" y="0"/>
                  </a:cubicBezTo>
                  <a:cubicBezTo>
                    <a:pt x="282" y="0"/>
                    <a:pt x="282" y="0"/>
                    <a:pt x="282" y="1"/>
                  </a:cubicBezTo>
                  <a:cubicBezTo>
                    <a:pt x="284" y="1"/>
                    <a:pt x="286" y="1"/>
                    <a:pt x="288" y="1"/>
                  </a:cubicBezTo>
                  <a:cubicBezTo>
                    <a:pt x="446" y="27"/>
                    <a:pt x="446" y="27"/>
                    <a:pt x="446" y="27"/>
                  </a:cubicBezTo>
                  <a:cubicBezTo>
                    <a:pt x="465" y="29"/>
                    <a:pt x="481" y="43"/>
                    <a:pt x="488" y="63"/>
                  </a:cubicBezTo>
                  <a:cubicBezTo>
                    <a:pt x="517" y="152"/>
                    <a:pt x="517" y="152"/>
                    <a:pt x="517" y="152"/>
                  </a:cubicBezTo>
                  <a:cubicBezTo>
                    <a:pt x="517" y="153"/>
                    <a:pt x="518" y="154"/>
                    <a:pt x="518" y="155"/>
                  </a:cubicBezTo>
                  <a:cubicBezTo>
                    <a:pt x="527" y="182"/>
                    <a:pt x="514" y="213"/>
                    <a:pt x="489" y="224"/>
                  </a:cubicBezTo>
                  <a:cubicBezTo>
                    <a:pt x="484" y="226"/>
                    <a:pt x="478" y="227"/>
                    <a:pt x="472" y="227"/>
                  </a:cubicBezTo>
                  <a:cubicBezTo>
                    <a:pt x="472" y="227"/>
                    <a:pt x="472" y="227"/>
                    <a:pt x="472" y="227"/>
                  </a:cubicBezTo>
                  <a:cubicBezTo>
                    <a:pt x="452" y="227"/>
                    <a:pt x="433" y="213"/>
                    <a:pt x="426" y="192"/>
                  </a:cubicBezTo>
                  <a:cubicBezTo>
                    <a:pt x="426" y="191"/>
                    <a:pt x="426" y="191"/>
                    <a:pt x="426" y="191"/>
                  </a:cubicBezTo>
                  <a:cubicBezTo>
                    <a:pt x="425" y="190"/>
                    <a:pt x="425" y="190"/>
                    <a:pt x="425" y="189"/>
                  </a:cubicBezTo>
                  <a:cubicBezTo>
                    <a:pt x="406" y="130"/>
                    <a:pt x="406" y="130"/>
                    <a:pt x="406" y="130"/>
                  </a:cubicBezTo>
                  <a:cubicBezTo>
                    <a:pt x="371" y="124"/>
                    <a:pt x="371" y="124"/>
                    <a:pt x="371" y="124"/>
                  </a:cubicBezTo>
                  <a:cubicBezTo>
                    <a:pt x="376" y="290"/>
                    <a:pt x="376" y="290"/>
                    <a:pt x="376" y="290"/>
                  </a:cubicBezTo>
                  <a:cubicBezTo>
                    <a:pt x="376" y="291"/>
                    <a:pt x="376" y="291"/>
                    <a:pt x="376" y="292"/>
                  </a:cubicBezTo>
                  <a:cubicBezTo>
                    <a:pt x="352" y="479"/>
                    <a:pt x="352" y="479"/>
                    <a:pt x="352" y="479"/>
                  </a:cubicBezTo>
                  <a:cubicBezTo>
                    <a:pt x="395" y="612"/>
                    <a:pt x="395" y="612"/>
                    <a:pt x="395" y="612"/>
                  </a:cubicBezTo>
                  <a:cubicBezTo>
                    <a:pt x="405" y="639"/>
                    <a:pt x="392" y="670"/>
                    <a:pt x="367" y="680"/>
                  </a:cubicBezTo>
                  <a:cubicBezTo>
                    <a:pt x="361" y="683"/>
                    <a:pt x="355" y="684"/>
                    <a:pt x="349" y="684"/>
                  </a:cubicBezTo>
                  <a:close/>
                  <a:moveTo>
                    <a:pt x="268" y="481"/>
                  </a:moveTo>
                  <a:cubicBezTo>
                    <a:pt x="268" y="481"/>
                    <a:pt x="268" y="481"/>
                    <a:pt x="268" y="482"/>
                  </a:cubicBezTo>
                  <a:cubicBezTo>
                    <a:pt x="268" y="488"/>
                    <a:pt x="269" y="493"/>
                    <a:pt x="270" y="499"/>
                  </a:cubicBezTo>
                  <a:cubicBezTo>
                    <a:pt x="318" y="644"/>
                    <a:pt x="318" y="644"/>
                    <a:pt x="318" y="644"/>
                  </a:cubicBezTo>
                  <a:cubicBezTo>
                    <a:pt x="323" y="658"/>
                    <a:pt x="336" y="668"/>
                    <a:pt x="349" y="668"/>
                  </a:cubicBezTo>
                  <a:cubicBezTo>
                    <a:pt x="353" y="668"/>
                    <a:pt x="357" y="668"/>
                    <a:pt x="361" y="666"/>
                  </a:cubicBezTo>
                  <a:cubicBezTo>
                    <a:pt x="378" y="659"/>
                    <a:pt x="387" y="636"/>
                    <a:pt x="381" y="616"/>
                  </a:cubicBezTo>
                  <a:cubicBezTo>
                    <a:pt x="336" y="482"/>
                    <a:pt x="336" y="482"/>
                    <a:pt x="336" y="482"/>
                  </a:cubicBezTo>
                  <a:cubicBezTo>
                    <a:pt x="336" y="481"/>
                    <a:pt x="336" y="480"/>
                    <a:pt x="336" y="479"/>
                  </a:cubicBezTo>
                  <a:cubicBezTo>
                    <a:pt x="361" y="290"/>
                    <a:pt x="361" y="290"/>
                    <a:pt x="361" y="290"/>
                  </a:cubicBezTo>
                  <a:cubicBezTo>
                    <a:pt x="355" y="115"/>
                    <a:pt x="355" y="115"/>
                    <a:pt x="355" y="115"/>
                  </a:cubicBezTo>
                  <a:cubicBezTo>
                    <a:pt x="355" y="113"/>
                    <a:pt x="356" y="110"/>
                    <a:pt x="357" y="109"/>
                  </a:cubicBezTo>
                  <a:cubicBezTo>
                    <a:pt x="359" y="107"/>
                    <a:pt x="361" y="107"/>
                    <a:pt x="364" y="107"/>
                  </a:cubicBezTo>
                  <a:cubicBezTo>
                    <a:pt x="413" y="115"/>
                    <a:pt x="413" y="115"/>
                    <a:pt x="413" y="115"/>
                  </a:cubicBezTo>
                  <a:cubicBezTo>
                    <a:pt x="416" y="116"/>
                    <a:pt x="418" y="118"/>
                    <a:pt x="419" y="120"/>
                  </a:cubicBezTo>
                  <a:cubicBezTo>
                    <a:pt x="439" y="183"/>
                    <a:pt x="439" y="183"/>
                    <a:pt x="439" y="183"/>
                  </a:cubicBezTo>
                  <a:cubicBezTo>
                    <a:pt x="440" y="183"/>
                    <a:pt x="440" y="184"/>
                    <a:pt x="440" y="185"/>
                  </a:cubicBezTo>
                  <a:cubicBezTo>
                    <a:pt x="440" y="185"/>
                    <a:pt x="440" y="185"/>
                    <a:pt x="440" y="185"/>
                  </a:cubicBezTo>
                  <a:cubicBezTo>
                    <a:pt x="441" y="186"/>
                    <a:pt x="441" y="186"/>
                    <a:pt x="441" y="187"/>
                  </a:cubicBezTo>
                  <a:cubicBezTo>
                    <a:pt x="446" y="202"/>
                    <a:pt x="458" y="211"/>
                    <a:pt x="472" y="211"/>
                  </a:cubicBezTo>
                  <a:cubicBezTo>
                    <a:pt x="472" y="211"/>
                    <a:pt x="472" y="211"/>
                    <a:pt x="472" y="211"/>
                  </a:cubicBezTo>
                  <a:cubicBezTo>
                    <a:pt x="476" y="211"/>
                    <a:pt x="480" y="211"/>
                    <a:pt x="483" y="209"/>
                  </a:cubicBezTo>
                  <a:cubicBezTo>
                    <a:pt x="501" y="202"/>
                    <a:pt x="510" y="180"/>
                    <a:pt x="503" y="160"/>
                  </a:cubicBezTo>
                  <a:cubicBezTo>
                    <a:pt x="503" y="159"/>
                    <a:pt x="503" y="158"/>
                    <a:pt x="503" y="158"/>
                  </a:cubicBezTo>
                  <a:cubicBezTo>
                    <a:pt x="502" y="157"/>
                    <a:pt x="502" y="157"/>
                    <a:pt x="502" y="157"/>
                  </a:cubicBezTo>
                  <a:cubicBezTo>
                    <a:pt x="473" y="67"/>
                    <a:pt x="473" y="67"/>
                    <a:pt x="473" y="67"/>
                  </a:cubicBezTo>
                  <a:cubicBezTo>
                    <a:pt x="468" y="54"/>
                    <a:pt x="457" y="44"/>
                    <a:pt x="444" y="43"/>
                  </a:cubicBezTo>
                  <a:cubicBezTo>
                    <a:pt x="444" y="43"/>
                    <a:pt x="444" y="43"/>
                    <a:pt x="444" y="43"/>
                  </a:cubicBezTo>
                  <a:cubicBezTo>
                    <a:pt x="285" y="17"/>
                    <a:pt x="285" y="17"/>
                    <a:pt x="285" y="17"/>
                  </a:cubicBezTo>
                  <a:cubicBezTo>
                    <a:pt x="283" y="16"/>
                    <a:pt x="282" y="16"/>
                    <a:pt x="281" y="16"/>
                  </a:cubicBezTo>
                  <a:cubicBezTo>
                    <a:pt x="281" y="16"/>
                    <a:pt x="281" y="16"/>
                    <a:pt x="281" y="16"/>
                  </a:cubicBezTo>
                  <a:cubicBezTo>
                    <a:pt x="280" y="16"/>
                    <a:pt x="280" y="16"/>
                    <a:pt x="280" y="16"/>
                  </a:cubicBezTo>
                  <a:cubicBezTo>
                    <a:pt x="276" y="16"/>
                    <a:pt x="271" y="16"/>
                    <a:pt x="266" y="18"/>
                  </a:cubicBezTo>
                  <a:cubicBezTo>
                    <a:pt x="263" y="20"/>
                    <a:pt x="260" y="22"/>
                    <a:pt x="257" y="24"/>
                  </a:cubicBezTo>
                  <a:cubicBezTo>
                    <a:pt x="256" y="25"/>
                    <a:pt x="256" y="25"/>
                    <a:pt x="255" y="25"/>
                  </a:cubicBezTo>
                  <a:cubicBezTo>
                    <a:pt x="135" y="125"/>
                    <a:pt x="135" y="125"/>
                    <a:pt x="135" y="125"/>
                  </a:cubicBezTo>
                  <a:cubicBezTo>
                    <a:pt x="133" y="127"/>
                    <a:pt x="130" y="127"/>
                    <a:pt x="127" y="126"/>
                  </a:cubicBezTo>
                  <a:cubicBezTo>
                    <a:pt x="67" y="99"/>
                    <a:pt x="67" y="99"/>
                    <a:pt x="67" y="99"/>
                  </a:cubicBezTo>
                  <a:cubicBezTo>
                    <a:pt x="63" y="97"/>
                    <a:pt x="59" y="97"/>
                    <a:pt x="55" y="97"/>
                  </a:cubicBezTo>
                  <a:cubicBezTo>
                    <a:pt x="41" y="97"/>
                    <a:pt x="29" y="106"/>
                    <a:pt x="24" y="121"/>
                  </a:cubicBezTo>
                  <a:cubicBezTo>
                    <a:pt x="17" y="140"/>
                    <a:pt x="26" y="163"/>
                    <a:pt x="43" y="171"/>
                  </a:cubicBezTo>
                  <a:cubicBezTo>
                    <a:pt x="121" y="205"/>
                    <a:pt x="121" y="205"/>
                    <a:pt x="121" y="205"/>
                  </a:cubicBezTo>
                  <a:cubicBezTo>
                    <a:pt x="122" y="205"/>
                    <a:pt x="122" y="206"/>
                    <a:pt x="123" y="206"/>
                  </a:cubicBezTo>
                  <a:cubicBezTo>
                    <a:pt x="124" y="206"/>
                    <a:pt x="124" y="206"/>
                    <a:pt x="124" y="206"/>
                  </a:cubicBezTo>
                  <a:cubicBezTo>
                    <a:pt x="124" y="207"/>
                    <a:pt x="124" y="207"/>
                    <a:pt x="125" y="207"/>
                  </a:cubicBezTo>
                  <a:cubicBezTo>
                    <a:pt x="136" y="212"/>
                    <a:pt x="149" y="209"/>
                    <a:pt x="158" y="201"/>
                  </a:cubicBezTo>
                  <a:cubicBezTo>
                    <a:pt x="212" y="155"/>
                    <a:pt x="212" y="155"/>
                    <a:pt x="212" y="155"/>
                  </a:cubicBezTo>
                  <a:cubicBezTo>
                    <a:pt x="215" y="154"/>
                    <a:pt x="218" y="153"/>
                    <a:pt x="221" y="154"/>
                  </a:cubicBezTo>
                  <a:cubicBezTo>
                    <a:pt x="223" y="156"/>
                    <a:pt x="225" y="158"/>
                    <a:pt x="225" y="161"/>
                  </a:cubicBezTo>
                  <a:cubicBezTo>
                    <a:pt x="230" y="288"/>
                    <a:pt x="230" y="288"/>
                    <a:pt x="230" y="288"/>
                  </a:cubicBezTo>
                  <a:cubicBezTo>
                    <a:pt x="231" y="291"/>
                    <a:pt x="228" y="295"/>
                    <a:pt x="224" y="296"/>
                  </a:cubicBezTo>
                  <a:cubicBezTo>
                    <a:pt x="107" y="323"/>
                    <a:pt x="107" y="323"/>
                    <a:pt x="107" y="323"/>
                  </a:cubicBezTo>
                  <a:cubicBezTo>
                    <a:pt x="107" y="323"/>
                    <a:pt x="107" y="323"/>
                    <a:pt x="106" y="323"/>
                  </a:cubicBezTo>
                  <a:cubicBezTo>
                    <a:pt x="105" y="323"/>
                    <a:pt x="104" y="323"/>
                    <a:pt x="102" y="324"/>
                  </a:cubicBezTo>
                  <a:cubicBezTo>
                    <a:pt x="102" y="324"/>
                    <a:pt x="102" y="324"/>
                    <a:pt x="102" y="324"/>
                  </a:cubicBezTo>
                  <a:cubicBezTo>
                    <a:pt x="101" y="324"/>
                    <a:pt x="100" y="324"/>
                    <a:pt x="99" y="325"/>
                  </a:cubicBezTo>
                  <a:cubicBezTo>
                    <a:pt x="82" y="332"/>
                    <a:pt x="73" y="354"/>
                    <a:pt x="80" y="374"/>
                  </a:cubicBezTo>
                  <a:cubicBezTo>
                    <a:pt x="127" y="519"/>
                    <a:pt x="127" y="519"/>
                    <a:pt x="127" y="519"/>
                  </a:cubicBezTo>
                  <a:cubicBezTo>
                    <a:pt x="132" y="534"/>
                    <a:pt x="145" y="544"/>
                    <a:pt x="159" y="544"/>
                  </a:cubicBezTo>
                  <a:cubicBezTo>
                    <a:pt x="162" y="544"/>
                    <a:pt x="166" y="543"/>
                    <a:pt x="170" y="541"/>
                  </a:cubicBezTo>
                  <a:cubicBezTo>
                    <a:pt x="188" y="534"/>
                    <a:pt x="197" y="512"/>
                    <a:pt x="190" y="492"/>
                  </a:cubicBezTo>
                  <a:cubicBezTo>
                    <a:pt x="159" y="397"/>
                    <a:pt x="159" y="397"/>
                    <a:pt x="159" y="397"/>
                  </a:cubicBezTo>
                  <a:cubicBezTo>
                    <a:pt x="158" y="395"/>
                    <a:pt x="158" y="393"/>
                    <a:pt x="159" y="391"/>
                  </a:cubicBezTo>
                  <a:cubicBezTo>
                    <a:pt x="160" y="389"/>
                    <a:pt x="162" y="388"/>
                    <a:pt x="164" y="387"/>
                  </a:cubicBezTo>
                  <a:cubicBezTo>
                    <a:pt x="273" y="363"/>
                    <a:pt x="273" y="363"/>
                    <a:pt x="273" y="363"/>
                  </a:cubicBezTo>
                  <a:cubicBezTo>
                    <a:pt x="276" y="362"/>
                    <a:pt x="278" y="363"/>
                    <a:pt x="280" y="364"/>
                  </a:cubicBezTo>
                  <a:cubicBezTo>
                    <a:pt x="282" y="366"/>
                    <a:pt x="283" y="369"/>
                    <a:pt x="283" y="371"/>
                  </a:cubicBezTo>
                  <a:lnTo>
                    <a:pt x="268" y="481"/>
                  </a:ln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35" name="Freeform 33"/>
            <p:cNvSpPr>
              <a:spLocks noEditPoints="1"/>
            </p:cNvSpPr>
            <p:nvPr/>
          </p:nvSpPr>
          <p:spPr bwMode="auto">
            <a:xfrm>
              <a:off x="11449051" y="2509838"/>
              <a:ext cx="485775" cy="488950"/>
            </a:xfrm>
            <a:custGeom>
              <a:avLst/>
              <a:gdLst>
                <a:gd name="T0" fmla="*/ 86 w 173"/>
                <a:gd name="T1" fmla="*/ 16 h 174"/>
                <a:gd name="T2" fmla="*/ 157 w 173"/>
                <a:gd name="T3" fmla="*/ 87 h 174"/>
                <a:gd name="T4" fmla="*/ 86 w 173"/>
                <a:gd name="T5" fmla="*/ 158 h 174"/>
                <a:gd name="T6" fmla="*/ 15 w 173"/>
                <a:gd name="T7" fmla="*/ 87 h 174"/>
                <a:gd name="T8" fmla="*/ 86 w 173"/>
                <a:gd name="T9" fmla="*/ 16 h 174"/>
                <a:gd name="T10" fmla="*/ 86 w 173"/>
                <a:gd name="T11" fmla="*/ 0 h 174"/>
                <a:gd name="T12" fmla="*/ 0 w 173"/>
                <a:gd name="T13" fmla="*/ 87 h 174"/>
                <a:gd name="T14" fmla="*/ 86 w 173"/>
                <a:gd name="T15" fmla="*/ 174 h 174"/>
                <a:gd name="T16" fmla="*/ 173 w 173"/>
                <a:gd name="T17" fmla="*/ 87 h 174"/>
                <a:gd name="T18" fmla="*/ 86 w 173"/>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4">
                  <a:moveTo>
                    <a:pt x="86" y="16"/>
                  </a:moveTo>
                  <a:cubicBezTo>
                    <a:pt x="125" y="16"/>
                    <a:pt x="157" y="48"/>
                    <a:pt x="157" y="87"/>
                  </a:cubicBezTo>
                  <a:cubicBezTo>
                    <a:pt x="157" y="126"/>
                    <a:pt x="125" y="158"/>
                    <a:pt x="86" y="158"/>
                  </a:cubicBezTo>
                  <a:cubicBezTo>
                    <a:pt x="47" y="158"/>
                    <a:pt x="15" y="126"/>
                    <a:pt x="15" y="87"/>
                  </a:cubicBezTo>
                  <a:cubicBezTo>
                    <a:pt x="15" y="48"/>
                    <a:pt x="47" y="16"/>
                    <a:pt x="86" y="16"/>
                  </a:cubicBezTo>
                  <a:close/>
                  <a:moveTo>
                    <a:pt x="86" y="0"/>
                  </a:moveTo>
                  <a:cubicBezTo>
                    <a:pt x="38" y="0"/>
                    <a:pt x="0" y="39"/>
                    <a:pt x="0" y="87"/>
                  </a:cubicBezTo>
                  <a:cubicBezTo>
                    <a:pt x="0" y="135"/>
                    <a:pt x="38" y="174"/>
                    <a:pt x="86" y="174"/>
                  </a:cubicBezTo>
                  <a:cubicBezTo>
                    <a:pt x="134" y="174"/>
                    <a:pt x="173" y="135"/>
                    <a:pt x="173" y="87"/>
                  </a:cubicBezTo>
                  <a:cubicBezTo>
                    <a:pt x="173" y="39"/>
                    <a:pt x="134" y="0"/>
                    <a:pt x="86" y="0"/>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fr-FR" sz="900"/>
            </a:p>
          </p:txBody>
        </p:sp>
      </p:grpSp>
      <p:sp>
        <p:nvSpPr>
          <p:cNvPr id="36" name="Oval 34"/>
          <p:cNvSpPr>
            <a:spLocks noChangeArrowheads="1"/>
          </p:cNvSpPr>
          <p:nvPr/>
        </p:nvSpPr>
        <p:spPr bwMode="auto">
          <a:xfrm>
            <a:off x="5696111" y="4118769"/>
            <a:ext cx="397664" cy="365919"/>
          </a:xfrm>
          <a:prstGeom prst="ellipse">
            <a:avLst/>
          </a:prstGeom>
          <a:solidFill>
            <a:srgbClr val="FFFF00"/>
          </a:solidFill>
          <a:ln>
            <a:noFill/>
          </a:ln>
        </p:spPr>
        <p:txBody>
          <a:bodyPr vert="horz" wrap="square" lIns="45720" tIns="22860" rIns="45720" bIns="22860" numCol="1" anchor="ctr" anchorCtr="0" compatLnSpc="1">
            <a:prstTxWarp prst="textNoShape">
              <a:avLst/>
            </a:prstTxWarp>
          </a:bodyPr>
          <a:lstStyle/>
          <a:p>
            <a:pPr algn="ctr"/>
            <a:endParaRPr lang="fr-FR" sz="1200" b="1" dirty="0">
              <a:solidFill>
                <a:srgbClr val="0B2951"/>
              </a:solidFill>
            </a:endParaRPr>
          </a:p>
        </p:txBody>
      </p:sp>
      <p:sp>
        <p:nvSpPr>
          <p:cNvPr id="37" name="Oval 35"/>
          <p:cNvSpPr>
            <a:spLocks noChangeArrowheads="1"/>
          </p:cNvSpPr>
          <p:nvPr/>
        </p:nvSpPr>
        <p:spPr bwMode="auto">
          <a:xfrm>
            <a:off x="4621214" y="3623470"/>
            <a:ext cx="401866" cy="364331"/>
          </a:xfrm>
          <a:prstGeom prst="ellipse">
            <a:avLst/>
          </a:prstGeom>
          <a:solidFill>
            <a:schemeClr val="accent2"/>
          </a:solidFill>
          <a:ln>
            <a:noFill/>
          </a:ln>
        </p:spPr>
        <p:txBody>
          <a:bodyPr vert="horz" wrap="square" lIns="45720" tIns="22860" rIns="45720" bIns="22860" numCol="1" anchor="ctr" anchorCtr="0" compatLnSpc="1">
            <a:prstTxWarp prst="textNoShape">
              <a:avLst/>
            </a:prstTxWarp>
          </a:bodyPr>
          <a:lstStyle/>
          <a:p>
            <a:pPr algn="ctr"/>
            <a:endParaRPr lang="fr-FR" sz="1200" b="1" dirty="0">
              <a:solidFill>
                <a:schemeClr val="bg1"/>
              </a:solidFill>
            </a:endParaRPr>
          </a:p>
        </p:txBody>
      </p:sp>
      <p:sp>
        <p:nvSpPr>
          <p:cNvPr id="39" name="Forme libre 38"/>
          <p:cNvSpPr>
            <a:spLocks noChangeArrowheads="1"/>
          </p:cNvSpPr>
          <p:nvPr/>
        </p:nvSpPr>
        <p:spPr bwMode="auto">
          <a:xfrm>
            <a:off x="1597819" y="2352823"/>
            <a:ext cx="5900738" cy="3084164"/>
          </a:xfrm>
          <a:custGeom>
            <a:avLst/>
            <a:gdLst>
              <a:gd name="connsiteX0" fmla="*/ 102394 w 11801476"/>
              <a:gd name="connsiteY0" fmla="*/ 0 h 5276851"/>
              <a:gd name="connsiteX1" fmla="*/ 204789 w 11801476"/>
              <a:gd name="connsiteY1" fmla="*/ 103188 h 5276851"/>
              <a:gd name="connsiteX2" fmla="*/ 142251 w 11801476"/>
              <a:gd name="connsiteY2" fmla="*/ 198267 h 5276851"/>
              <a:gd name="connsiteX3" fmla="*/ 123826 w 11801476"/>
              <a:gd name="connsiteY3" fmla="*/ 202016 h 5276851"/>
              <a:gd name="connsiteX4" fmla="*/ 123826 w 11801476"/>
              <a:gd name="connsiteY4" fmla="*/ 5153025 h 5276851"/>
              <a:gd name="connsiteX5" fmla="*/ 11601015 w 11801476"/>
              <a:gd name="connsiteY5" fmla="*/ 5153025 h 5276851"/>
              <a:gd name="connsiteX6" fmla="*/ 11604735 w 11801476"/>
              <a:gd name="connsiteY6" fmla="*/ 5134600 h 5276851"/>
              <a:gd name="connsiteX7" fmla="*/ 11699082 w 11801476"/>
              <a:gd name="connsiteY7" fmla="*/ 5072063 h 5276851"/>
              <a:gd name="connsiteX8" fmla="*/ 11801476 w 11801476"/>
              <a:gd name="connsiteY8" fmla="*/ 5174457 h 5276851"/>
              <a:gd name="connsiteX9" fmla="*/ 11699082 w 11801476"/>
              <a:gd name="connsiteY9" fmla="*/ 5276851 h 5276851"/>
              <a:gd name="connsiteX10" fmla="*/ 11604735 w 11801476"/>
              <a:gd name="connsiteY10" fmla="*/ 5214314 h 5276851"/>
              <a:gd name="connsiteX11" fmla="*/ 11601335 w 11801476"/>
              <a:gd name="connsiteY11" fmla="*/ 5197475 h 5276851"/>
              <a:gd name="connsiteX12" fmla="*/ 123826 w 11801476"/>
              <a:gd name="connsiteY12" fmla="*/ 5197475 h 5276851"/>
              <a:gd name="connsiteX13" fmla="*/ 80964 w 11801476"/>
              <a:gd name="connsiteY13" fmla="*/ 5197475 h 5276851"/>
              <a:gd name="connsiteX14" fmla="*/ 80963 w 11801476"/>
              <a:gd name="connsiteY14" fmla="*/ 5197475 h 5276851"/>
              <a:gd name="connsiteX15" fmla="*/ 80963 w 11801476"/>
              <a:gd name="connsiteY15" fmla="*/ 202016 h 5276851"/>
              <a:gd name="connsiteX16" fmla="*/ 62538 w 11801476"/>
              <a:gd name="connsiteY16" fmla="*/ 198267 h 5276851"/>
              <a:gd name="connsiteX17" fmla="*/ 0 w 11801476"/>
              <a:gd name="connsiteY17" fmla="*/ 103188 h 5276851"/>
              <a:gd name="connsiteX18" fmla="*/ 102394 w 11801476"/>
              <a:gd name="connsiteY18" fmla="*/ 0 h 527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01476" h="5276851">
                <a:moveTo>
                  <a:pt x="102394" y="0"/>
                </a:moveTo>
                <a:cubicBezTo>
                  <a:pt x="158946" y="0"/>
                  <a:pt x="204789" y="46199"/>
                  <a:pt x="204789" y="103188"/>
                </a:cubicBezTo>
                <a:cubicBezTo>
                  <a:pt x="204789" y="145930"/>
                  <a:pt x="179002" y="182602"/>
                  <a:pt x="142251" y="198267"/>
                </a:cubicBezTo>
                <a:lnTo>
                  <a:pt x="123826" y="202016"/>
                </a:lnTo>
                <a:lnTo>
                  <a:pt x="123826" y="5153025"/>
                </a:lnTo>
                <a:lnTo>
                  <a:pt x="11601015" y="5153025"/>
                </a:lnTo>
                <a:lnTo>
                  <a:pt x="11604735" y="5134600"/>
                </a:lnTo>
                <a:cubicBezTo>
                  <a:pt x="11620279" y="5097849"/>
                  <a:pt x="11656669" y="5072063"/>
                  <a:pt x="11699082" y="5072063"/>
                </a:cubicBezTo>
                <a:cubicBezTo>
                  <a:pt x="11755633" y="5072063"/>
                  <a:pt x="11801476" y="5117906"/>
                  <a:pt x="11801476" y="5174457"/>
                </a:cubicBezTo>
                <a:cubicBezTo>
                  <a:pt x="11801476" y="5231008"/>
                  <a:pt x="11755633" y="5276851"/>
                  <a:pt x="11699082" y="5276851"/>
                </a:cubicBezTo>
                <a:cubicBezTo>
                  <a:pt x="11656669" y="5276851"/>
                  <a:pt x="11620279" y="5251065"/>
                  <a:pt x="11604735" y="5214314"/>
                </a:cubicBezTo>
                <a:lnTo>
                  <a:pt x="11601335" y="5197475"/>
                </a:lnTo>
                <a:lnTo>
                  <a:pt x="123826" y="5197475"/>
                </a:lnTo>
                <a:lnTo>
                  <a:pt x="80964" y="5197475"/>
                </a:lnTo>
                <a:lnTo>
                  <a:pt x="80963" y="5197475"/>
                </a:lnTo>
                <a:lnTo>
                  <a:pt x="80963" y="202016"/>
                </a:lnTo>
                <a:lnTo>
                  <a:pt x="62538" y="198267"/>
                </a:lnTo>
                <a:cubicBezTo>
                  <a:pt x="25787" y="182602"/>
                  <a:pt x="0" y="145930"/>
                  <a:pt x="0" y="103188"/>
                </a:cubicBezTo>
                <a:cubicBezTo>
                  <a:pt x="0" y="46199"/>
                  <a:pt x="45843" y="0"/>
                  <a:pt x="102394" y="0"/>
                </a:cubicBezTo>
                <a:close/>
              </a:path>
            </a:pathLst>
          </a:custGeom>
          <a:solidFill>
            <a:schemeClr val="bg2">
              <a:lumMod val="85000"/>
            </a:schemeClr>
          </a:solidFill>
          <a:ln>
            <a:noFill/>
          </a:ln>
        </p:spPr>
        <p:txBody>
          <a:bodyPr vert="horz" wrap="square" lIns="45720" tIns="22860" rIns="45720" bIns="22860" numCol="1" anchor="t" anchorCtr="0" compatLnSpc="1">
            <a:prstTxWarp prst="textNoShape">
              <a:avLst/>
            </a:prstTxWarp>
            <a:noAutofit/>
          </a:bodyPr>
          <a:lstStyle/>
          <a:p>
            <a:endParaRPr lang="fr-FR" sz="900"/>
          </a:p>
        </p:txBody>
      </p:sp>
      <p:sp>
        <p:nvSpPr>
          <p:cNvPr id="47" name="Rectangle 46"/>
          <p:cNvSpPr/>
          <p:nvPr/>
        </p:nvSpPr>
        <p:spPr>
          <a:xfrm>
            <a:off x="2894807" y="2655889"/>
            <a:ext cx="1308204" cy="461665"/>
          </a:xfrm>
          <a:prstGeom prst="rect">
            <a:avLst/>
          </a:prstGeom>
        </p:spPr>
        <p:txBody>
          <a:bodyPr wrap="square">
            <a:spAutoFit/>
          </a:bodyPr>
          <a:lstStyle/>
          <a:p>
            <a:pPr algn="ctr">
              <a:buClr>
                <a:srgbClr val="C00000"/>
              </a:buClr>
            </a:pPr>
            <a:r>
              <a:rPr lang="en-US" sz="1200" b="1" dirty="0">
                <a:solidFill>
                  <a:schemeClr val="bg1"/>
                </a:solidFill>
                <a:latin typeface="Roboto Bold" pitchFamily="2" charset="0"/>
                <a:ea typeface="Roboto Bold" pitchFamily="2" charset="0"/>
              </a:rPr>
              <a:t>$.004990</a:t>
            </a:r>
          </a:p>
          <a:p>
            <a:pPr algn="ctr">
              <a:buClr>
                <a:srgbClr val="C00000"/>
              </a:buClr>
            </a:pPr>
            <a:r>
              <a:rPr lang="en-US" sz="1200" b="1" dirty="0">
                <a:solidFill>
                  <a:schemeClr val="bg1"/>
                </a:solidFill>
                <a:latin typeface="Roboto Bold" pitchFamily="2" charset="0"/>
                <a:ea typeface="Roboto Bold" pitchFamily="2" charset="0"/>
              </a:rPr>
              <a:t>Below VAR </a:t>
            </a:r>
          </a:p>
        </p:txBody>
      </p:sp>
      <p:sp>
        <p:nvSpPr>
          <p:cNvPr id="49" name="Rectangle 48"/>
          <p:cNvSpPr/>
          <p:nvPr/>
        </p:nvSpPr>
        <p:spPr>
          <a:xfrm>
            <a:off x="3504413" y="5421759"/>
            <a:ext cx="2284402" cy="276999"/>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Lowering the nominal tax rate</a:t>
            </a:r>
          </a:p>
        </p:txBody>
      </p:sp>
      <p:sp>
        <p:nvSpPr>
          <p:cNvPr id="50" name="Rectangle 49"/>
          <p:cNvSpPr/>
          <p:nvPr/>
        </p:nvSpPr>
        <p:spPr>
          <a:xfrm rot="16200000">
            <a:off x="274983" y="3540930"/>
            <a:ext cx="2284402" cy="276999"/>
          </a:xfrm>
          <a:prstGeom prst="rect">
            <a:avLst/>
          </a:prstGeom>
        </p:spPr>
        <p:txBody>
          <a:bodyPr wrap="square">
            <a:spAutoFit/>
          </a:bodyPr>
          <a:lstStyle/>
          <a:p>
            <a:pPr algn="ctr">
              <a:buClr>
                <a:srgbClr val="C00000"/>
              </a:buClr>
            </a:pPr>
            <a:r>
              <a:rPr lang="en-US" sz="1200" dirty="0">
                <a:latin typeface="Roboto Bold" pitchFamily="2" charset="0"/>
                <a:ea typeface="Roboto Bold" pitchFamily="2" charset="0"/>
              </a:rPr>
              <a:t>Fiscal Years</a:t>
            </a:r>
          </a:p>
        </p:txBody>
      </p:sp>
      <p:sp>
        <p:nvSpPr>
          <p:cNvPr id="77" name="Rectangle 76"/>
          <p:cNvSpPr/>
          <p:nvPr/>
        </p:nvSpPr>
        <p:spPr>
          <a:xfrm>
            <a:off x="2484439" y="3673612"/>
            <a:ext cx="733968" cy="276999"/>
          </a:xfrm>
          <a:prstGeom prst="rect">
            <a:avLst/>
          </a:prstGeom>
          <a:solidFill>
            <a:srgbClr val="00B050"/>
          </a:solidFill>
        </p:spPr>
        <p:txBody>
          <a:bodyPr wrap="square">
            <a:spAutoFit/>
          </a:bodyPr>
          <a:lstStyle/>
          <a:p>
            <a:pPr algn="ctr">
              <a:buClr>
                <a:srgbClr val="C00000"/>
              </a:buClr>
            </a:pPr>
            <a:r>
              <a:rPr lang="en-US" sz="1200" b="1" dirty="0">
                <a:solidFill>
                  <a:schemeClr val="bg1"/>
                </a:solidFill>
                <a:latin typeface="+mj-lt"/>
                <a:ea typeface="Roboto Bold" pitchFamily="2" charset="0"/>
              </a:rPr>
              <a:t>10.5%</a:t>
            </a:r>
          </a:p>
        </p:txBody>
      </p:sp>
      <p:sp>
        <p:nvSpPr>
          <p:cNvPr id="79" name="Rectangle 78"/>
          <p:cNvSpPr/>
          <p:nvPr/>
        </p:nvSpPr>
        <p:spPr>
          <a:xfrm>
            <a:off x="4751127" y="4659118"/>
            <a:ext cx="514857" cy="276999"/>
          </a:xfrm>
          <a:prstGeom prst="rect">
            <a:avLst/>
          </a:prstGeom>
          <a:solidFill>
            <a:srgbClr val="FFFF00"/>
          </a:solidFill>
        </p:spPr>
        <p:txBody>
          <a:bodyPr wrap="square">
            <a:spAutoFit/>
          </a:bodyPr>
          <a:lstStyle/>
          <a:p>
            <a:pPr algn="ctr">
              <a:buClr>
                <a:srgbClr val="C00000"/>
              </a:buClr>
            </a:pPr>
            <a:endParaRPr lang="en-US" sz="1200" b="1" dirty="0">
              <a:solidFill>
                <a:srgbClr val="0B2951"/>
              </a:solidFill>
              <a:latin typeface="+mj-lt"/>
              <a:ea typeface="Roboto Bold" pitchFamily="2" charset="0"/>
            </a:endParaRPr>
          </a:p>
        </p:txBody>
      </p:sp>
      <p:sp>
        <p:nvSpPr>
          <p:cNvPr id="42" name="Oval 22">
            <a:extLst>
              <a:ext uri="{FF2B5EF4-FFF2-40B4-BE49-F238E27FC236}">
                <a16:creationId xmlns:a16="http://schemas.microsoft.com/office/drawing/2014/main" id="{FEEDDCD2-67DF-40C4-88B9-C412F5D71DC4}"/>
              </a:ext>
            </a:extLst>
          </p:cNvPr>
          <p:cNvSpPr>
            <a:spLocks noChangeArrowheads="1"/>
          </p:cNvSpPr>
          <p:nvPr/>
        </p:nvSpPr>
        <p:spPr bwMode="auto">
          <a:xfrm>
            <a:off x="1625250" y="1831306"/>
            <a:ext cx="510382"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44" name="Rectangle 9">
            <a:extLst>
              <a:ext uri="{FF2B5EF4-FFF2-40B4-BE49-F238E27FC236}">
                <a16:creationId xmlns:a16="http://schemas.microsoft.com/office/drawing/2014/main" id="{F99DE9DF-E8A0-4424-AA9D-EC5C5A517E2E}"/>
              </a:ext>
            </a:extLst>
          </p:cNvPr>
          <p:cNvSpPr>
            <a:spLocks noChangeArrowheads="1"/>
          </p:cNvSpPr>
          <p:nvPr/>
        </p:nvSpPr>
        <p:spPr bwMode="auto">
          <a:xfrm>
            <a:off x="6866000" y="4570829"/>
            <a:ext cx="1447800" cy="365919"/>
          </a:xfrm>
          <a:prstGeom prst="rect">
            <a:avLst/>
          </a:prstGeom>
          <a:solidFill>
            <a:srgbClr val="6600FF"/>
          </a:solidFill>
          <a:ln>
            <a:noFill/>
          </a:ln>
        </p:spPr>
        <p:txBody>
          <a:bodyPr vert="horz" wrap="square" lIns="45720" tIns="22860" rIns="45720" bIns="22860" numCol="1" anchor="t" anchorCtr="0" compatLnSpc="1">
            <a:prstTxWarp prst="textNoShape">
              <a:avLst/>
            </a:prstTxWarp>
          </a:bodyPr>
          <a:lstStyle/>
          <a:p>
            <a:r>
              <a:rPr lang="fr-FR" sz="1200" b="1" dirty="0"/>
              <a:t>$.    </a:t>
            </a:r>
            <a:endParaRPr lang="fr-FR" sz="900" dirty="0">
              <a:latin typeface="Roboto"/>
            </a:endParaRPr>
          </a:p>
        </p:txBody>
      </p:sp>
      <p:sp>
        <p:nvSpPr>
          <p:cNvPr id="51" name="Oval 29">
            <a:extLst>
              <a:ext uri="{FF2B5EF4-FFF2-40B4-BE49-F238E27FC236}">
                <a16:creationId xmlns:a16="http://schemas.microsoft.com/office/drawing/2014/main" id="{0A3C1253-D8FB-4F39-9B04-361EA44B371A}"/>
              </a:ext>
            </a:extLst>
          </p:cNvPr>
          <p:cNvSpPr>
            <a:spLocks noChangeArrowheads="1"/>
          </p:cNvSpPr>
          <p:nvPr/>
        </p:nvSpPr>
        <p:spPr bwMode="auto">
          <a:xfrm>
            <a:off x="6504355" y="4493116"/>
            <a:ext cx="511175" cy="511175"/>
          </a:xfrm>
          <a:prstGeom prst="ellipse">
            <a:avLst/>
          </a:prstGeom>
          <a:solidFill>
            <a:schemeClr val="bg2">
              <a:lumMod val="85000"/>
            </a:schemeClr>
          </a:solidFill>
          <a:ln>
            <a:noFill/>
          </a:ln>
        </p:spPr>
        <p:txBody>
          <a:bodyPr vert="horz" wrap="square" lIns="45720" tIns="22860" rIns="45720" bIns="22860" numCol="1" anchor="t" anchorCtr="0" compatLnSpc="1">
            <a:prstTxWarp prst="textNoShape">
              <a:avLst/>
            </a:prstTxWarp>
          </a:bodyPr>
          <a:lstStyle/>
          <a:p>
            <a:endParaRPr lang="fr-FR" sz="900"/>
          </a:p>
        </p:txBody>
      </p:sp>
      <p:sp>
        <p:nvSpPr>
          <p:cNvPr id="52" name="Oval 34">
            <a:extLst>
              <a:ext uri="{FF2B5EF4-FFF2-40B4-BE49-F238E27FC236}">
                <a16:creationId xmlns:a16="http://schemas.microsoft.com/office/drawing/2014/main" id="{BA5B527D-3133-4866-95F1-E163F55F372C}"/>
              </a:ext>
            </a:extLst>
          </p:cNvPr>
          <p:cNvSpPr>
            <a:spLocks noChangeArrowheads="1"/>
          </p:cNvSpPr>
          <p:nvPr/>
        </p:nvSpPr>
        <p:spPr bwMode="auto">
          <a:xfrm>
            <a:off x="6577777" y="4557047"/>
            <a:ext cx="386586" cy="365919"/>
          </a:xfrm>
          <a:prstGeom prst="ellipse">
            <a:avLst/>
          </a:prstGeom>
          <a:solidFill>
            <a:srgbClr val="6600FF"/>
          </a:solidFill>
          <a:ln>
            <a:noFill/>
          </a:ln>
        </p:spPr>
        <p:txBody>
          <a:bodyPr vert="horz" wrap="square" lIns="45720" tIns="22860" rIns="45720" bIns="22860" numCol="1" anchor="ctr" anchorCtr="0" compatLnSpc="1">
            <a:prstTxWarp prst="textNoShape">
              <a:avLst/>
            </a:prstTxWarp>
          </a:bodyPr>
          <a:lstStyle/>
          <a:p>
            <a:pPr algn="ctr"/>
            <a:endParaRPr lang="fr-FR" sz="1200" b="1" dirty="0">
              <a:solidFill>
                <a:schemeClr val="bg1"/>
              </a:solidFill>
            </a:endParaRPr>
          </a:p>
        </p:txBody>
      </p:sp>
      <p:sp>
        <p:nvSpPr>
          <p:cNvPr id="53" name="Oval 23">
            <a:extLst>
              <a:ext uri="{FF2B5EF4-FFF2-40B4-BE49-F238E27FC236}">
                <a16:creationId xmlns:a16="http://schemas.microsoft.com/office/drawing/2014/main" id="{C51B15D1-B952-47D1-BC1D-DABDB27BD47E}"/>
              </a:ext>
            </a:extLst>
          </p:cNvPr>
          <p:cNvSpPr>
            <a:spLocks noChangeArrowheads="1"/>
          </p:cNvSpPr>
          <p:nvPr/>
        </p:nvSpPr>
        <p:spPr bwMode="auto">
          <a:xfrm>
            <a:off x="1685716" y="1909929"/>
            <a:ext cx="389450" cy="364331"/>
          </a:xfrm>
          <a:prstGeom prst="ellipse">
            <a:avLst/>
          </a:prstGeom>
          <a:solidFill>
            <a:srgbClr val="FF0505"/>
          </a:solidFill>
          <a:ln>
            <a:noFill/>
          </a:ln>
        </p:spPr>
        <p:txBody>
          <a:bodyPr vert="horz" wrap="square" lIns="45720" tIns="22860" rIns="45720" bIns="22860" numCol="1" anchor="ctr" anchorCtr="0" compatLnSpc="1">
            <a:prstTxWarp prst="textNoShape">
              <a:avLst/>
            </a:prstTxWarp>
          </a:bodyPr>
          <a:lstStyle/>
          <a:p>
            <a:pPr algn="ctr"/>
            <a:r>
              <a:rPr lang="fr-FR" sz="1200" b="1" dirty="0">
                <a:solidFill>
                  <a:schemeClr val="bg1"/>
                </a:solidFill>
              </a:rPr>
              <a:t>21</a:t>
            </a:r>
          </a:p>
        </p:txBody>
      </p:sp>
      <p:pic>
        <p:nvPicPr>
          <p:cNvPr id="54" name="Picture 53">
            <a:extLst>
              <a:ext uri="{FF2B5EF4-FFF2-40B4-BE49-F238E27FC236}">
                <a16:creationId xmlns:a16="http://schemas.microsoft.com/office/drawing/2014/main" id="{EE0A729E-5F19-4450-B4BE-4A62E2B7D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619" y="5494784"/>
            <a:ext cx="2560181" cy="695849"/>
          </a:xfrm>
          <a:prstGeom prst="rect">
            <a:avLst/>
          </a:prstGeom>
        </p:spPr>
      </p:pic>
      <p:sp>
        <p:nvSpPr>
          <p:cNvPr id="58" name="TextBox 57">
            <a:extLst>
              <a:ext uri="{FF2B5EF4-FFF2-40B4-BE49-F238E27FC236}">
                <a16:creationId xmlns:a16="http://schemas.microsoft.com/office/drawing/2014/main" id="{908CA28A-16B1-4E15-9B07-8EBAC36786FC}"/>
              </a:ext>
            </a:extLst>
          </p:cNvPr>
          <p:cNvSpPr txBox="1"/>
          <p:nvPr/>
        </p:nvSpPr>
        <p:spPr>
          <a:xfrm>
            <a:off x="1467259" y="2887710"/>
            <a:ext cx="1377300" cy="369332"/>
          </a:xfrm>
          <a:prstGeom prst="rect">
            <a:avLst/>
          </a:prstGeom>
          <a:noFill/>
        </p:spPr>
        <p:txBody>
          <a:bodyPr wrap="none">
            <a:spAutoFit/>
          </a:bodyPr>
          <a:lstStyle/>
          <a:p>
            <a:pPr algn="ctr">
              <a:defRPr/>
            </a:pPr>
            <a:r>
              <a:rPr lang="en-US" dirty="0">
                <a:solidFill>
                  <a:srgbClr val="002060"/>
                </a:solidFill>
              </a:rPr>
              <a:t>$521 Billion</a:t>
            </a:r>
          </a:p>
        </p:txBody>
      </p:sp>
      <p:sp>
        <p:nvSpPr>
          <p:cNvPr id="61" name="TextBox 60">
            <a:extLst>
              <a:ext uri="{FF2B5EF4-FFF2-40B4-BE49-F238E27FC236}">
                <a16:creationId xmlns:a16="http://schemas.microsoft.com/office/drawing/2014/main" id="{94C88BF6-FCC2-4DD8-AC28-96B8A35FFD58}"/>
              </a:ext>
            </a:extLst>
          </p:cNvPr>
          <p:cNvSpPr txBox="1"/>
          <p:nvPr/>
        </p:nvSpPr>
        <p:spPr>
          <a:xfrm>
            <a:off x="5038510" y="4353217"/>
            <a:ext cx="248786" cy="369332"/>
          </a:xfrm>
          <a:prstGeom prst="rect">
            <a:avLst/>
          </a:prstGeom>
          <a:noFill/>
        </p:spPr>
        <p:txBody>
          <a:bodyPr wrap="none">
            <a:spAutoFit/>
          </a:bodyPr>
          <a:lstStyle/>
          <a:p>
            <a:pPr algn="ctr">
              <a:defRPr/>
            </a:pPr>
            <a:r>
              <a:rPr lang="en-US" dirty="0">
                <a:solidFill>
                  <a:srgbClr val="002060"/>
                </a:solidFill>
              </a:rPr>
              <a:t> </a:t>
            </a:r>
          </a:p>
        </p:txBody>
      </p:sp>
      <p:sp>
        <p:nvSpPr>
          <p:cNvPr id="2" name="TextBox 1">
            <a:extLst>
              <a:ext uri="{FF2B5EF4-FFF2-40B4-BE49-F238E27FC236}">
                <a16:creationId xmlns:a16="http://schemas.microsoft.com/office/drawing/2014/main" id="{C7E180A1-52A8-471A-8D59-08A1981B2C70}"/>
              </a:ext>
            </a:extLst>
          </p:cNvPr>
          <p:cNvSpPr txBox="1"/>
          <p:nvPr/>
        </p:nvSpPr>
        <p:spPr>
          <a:xfrm>
            <a:off x="1849214" y="3201386"/>
            <a:ext cx="388305" cy="261610"/>
          </a:xfrm>
          <a:prstGeom prst="rect">
            <a:avLst/>
          </a:prstGeom>
          <a:solidFill>
            <a:srgbClr val="0066FF"/>
          </a:solidFill>
        </p:spPr>
        <p:txBody>
          <a:bodyPr wrap="square" rtlCol="0">
            <a:spAutoFit/>
          </a:bodyPr>
          <a:lstStyle/>
          <a:p>
            <a:r>
              <a:rPr lang="en-US" sz="1100" dirty="0">
                <a:solidFill>
                  <a:schemeClr val="bg1"/>
                </a:solidFill>
              </a:rPr>
              <a:t>2%</a:t>
            </a:r>
          </a:p>
        </p:txBody>
      </p:sp>
      <p:sp>
        <p:nvSpPr>
          <p:cNvPr id="64" name="Slide Number Placeholder 1">
            <a:extLst>
              <a:ext uri="{FF2B5EF4-FFF2-40B4-BE49-F238E27FC236}">
                <a16:creationId xmlns:a16="http://schemas.microsoft.com/office/drawing/2014/main" id="{B38947A5-4DAB-4E2A-92F1-8DF1A61D4F10}"/>
              </a:ext>
            </a:extLst>
          </p:cNvPr>
          <p:cNvSpPr txBox="1">
            <a:spLocks/>
          </p:cNvSpPr>
          <p:nvPr/>
        </p:nvSpPr>
        <p:spPr>
          <a:xfrm>
            <a:off x="8698694" y="5857131"/>
            <a:ext cx="335241" cy="273844"/>
          </a:xfrm>
          <a:prstGeom prst="rect">
            <a:avLst/>
          </a:prstGeom>
          <a:solidFill>
            <a:srgbClr val="FFFF00"/>
          </a:solidFill>
          <a:ln>
            <a:solidFill>
              <a:schemeClr val="accent1"/>
            </a:solidFill>
          </a:ln>
          <a:effectLst>
            <a:outerShdw blurRad="50800" dist="38100" dir="2700000" algn="tl" rotWithShape="0">
              <a:prstClr val="black">
                <a:alpha val="4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500"/>
              <a:pPr/>
              <a:t>5</a:t>
            </a:fld>
            <a:endParaRPr lang="en-US" sz="1500" dirty="0"/>
          </a:p>
        </p:txBody>
      </p:sp>
      <p:sp>
        <p:nvSpPr>
          <p:cNvPr id="65" name="TextBox 64">
            <a:extLst>
              <a:ext uri="{FF2B5EF4-FFF2-40B4-BE49-F238E27FC236}">
                <a16:creationId xmlns:a16="http://schemas.microsoft.com/office/drawing/2014/main" id="{8B1CF32F-5A0F-4050-9F3F-15141118B2C2}"/>
              </a:ext>
            </a:extLst>
          </p:cNvPr>
          <p:cNvSpPr txBox="1"/>
          <p:nvPr/>
        </p:nvSpPr>
        <p:spPr>
          <a:xfrm>
            <a:off x="508145" y="2124925"/>
            <a:ext cx="1360181" cy="369332"/>
          </a:xfrm>
          <a:prstGeom prst="rect">
            <a:avLst/>
          </a:prstGeom>
          <a:noFill/>
        </p:spPr>
        <p:txBody>
          <a:bodyPr wrap="none">
            <a:spAutoFit/>
          </a:bodyPr>
          <a:lstStyle/>
          <a:p>
            <a:pPr algn="ctr">
              <a:defRPr/>
            </a:pPr>
            <a:r>
              <a:rPr lang="en-US" dirty="0">
                <a:solidFill>
                  <a:srgbClr val="002060"/>
                </a:solidFill>
              </a:rPr>
              <a:t>$511 Billion</a:t>
            </a:r>
          </a:p>
        </p:txBody>
      </p:sp>
      <p:sp>
        <p:nvSpPr>
          <p:cNvPr id="17" name="Arrow: Right 16">
            <a:extLst>
              <a:ext uri="{FF2B5EF4-FFF2-40B4-BE49-F238E27FC236}">
                <a16:creationId xmlns:a16="http://schemas.microsoft.com/office/drawing/2014/main" id="{3A34FFD9-D947-4E2C-8F35-76DFD3DED76E}"/>
              </a:ext>
            </a:extLst>
          </p:cNvPr>
          <p:cNvSpPr/>
          <p:nvPr/>
        </p:nvSpPr>
        <p:spPr>
          <a:xfrm rot="1677030">
            <a:off x="5528415" y="2617745"/>
            <a:ext cx="834397" cy="3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5">
            <a:extLst>
              <a:ext uri="{FF2B5EF4-FFF2-40B4-BE49-F238E27FC236}">
                <a16:creationId xmlns:a16="http://schemas.microsoft.com/office/drawing/2014/main" id="{EA5DA35E-F510-4A0A-9692-6AED5AF7B8F1}"/>
              </a:ext>
            </a:extLst>
          </p:cNvPr>
          <p:cNvSpPr>
            <a:spLocks/>
          </p:cNvSpPr>
          <p:nvPr/>
        </p:nvSpPr>
        <p:spPr bwMode="auto">
          <a:xfrm>
            <a:off x="580319" y="2177064"/>
            <a:ext cx="1250950" cy="625475"/>
          </a:xfrm>
          <a:custGeom>
            <a:avLst/>
            <a:gdLst>
              <a:gd name="T0" fmla="*/ 676 w 677"/>
              <a:gd name="T1" fmla="*/ 2 h 338"/>
              <a:gd name="T2" fmla="*/ 672 w 677"/>
              <a:gd name="T3" fmla="*/ 1 h 338"/>
              <a:gd name="T4" fmla="*/ 391 w 677"/>
              <a:gd name="T5" fmla="*/ 260 h 338"/>
              <a:gd name="T6" fmla="*/ 319 w 677"/>
              <a:gd name="T7" fmla="*/ 189 h 338"/>
              <a:gd name="T8" fmla="*/ 75 w 677"/>
              <a:gd name="T9" fmla="*/ 189 h 338"/>
              <a:gd name="T10" fmla="*/ 0 w 677"/>
              <a:gd name="T11" fmla="*/ 263 h 338"/>
              <a:gd name="T12" fmla="*/ 75 w 677"/>
              <a:gd name="T13" fmla="*/ 338 h 338"/>
              <a:gd name="T14" fmla="*/ 319 w 677"/>
              <a:gd name="T15" fmla="*/ 338 h 338"/>
              <a:gd name="T16" fmla="*/ 389 w 677"/>
              <a:gd name="T17" fmla="*/ 269 h 338"/>
              <a:gd name="T18" fmla="*/ 389 w 677"/>
              <a:gd name="T19" fmla="*/ 268 h 338"/>
              <a:gd name="T20" fmla="*/ 676 w 677"/>
              <a:gd name="T21" fmla="*/ 5 h 338"/>
              <a:gd name="T22" fmla="*/ 676 w 677"/>
              <a:gd name="T23" fmla="*/ 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7" h="338">
                <a:moveTo>
                  <a:pt x="676" y="2"/>
                </a:moveTo>
                <a:cubicBezTo>
                  <a:pt x="675" y="0"/>
                  <a:pt x="673" y="0"/>
                  <a:pt x="672" y="1"/>
                </a:cubicBezTo>
                <a:cubicBezTo>
                  <a:pt x="391" y="260"/>
                  <a:pt x="391" y="260"/>
                  <a:pt x="391" y="260"/>
                </a:cubicBezTo>
                <a:cubicBezTo>
                  <a:pt x="319" y="189"/>
                  <a:pt x="319" y="189"/>
                  <a:pt x="319" y="189"/>
                </a:cubicBezTo>
                <a:cubicBezTo>
                  <a:pt x="75" y="189"/>
                  <a:pt x="75" y="189"/>
                  <a:pt x="75" y="189"/>
                </a:cubicBezTo>
                <a:cubicBezTo>
                  <a:pt x="0" y="263"/>
                  <a:pt x="0" y="263"/>
                  <a:pt x="0" y="263"/>
                </a:cubicBezTo>
                <a:cubicBezTo>
                  <a:pt x="75" y="338"/>
                  <a:pt x="75" y="338"/>
                  <a:pt x="75" y="338"/>
                </a:cubicBezTo>
                <a:cubicBezTo>
                  <a:pt x="319" y="338"/>
                  <a:pt x="319" y="338"/>
                  <a:pt x="319" y="338"/>
                </a:cubicBezTo>
                <a:cubicBezTo>
                  <a:pt x="389" y="269"/>
                  <a:pt x="389" y="269"/>
                  <a:pt x="389" y="269"/>
                </a:cubicBezTo>
                <a:cubicBezTo>
                  <a:pt x="389" y="269"/>
                  <a:pt x="389" y="268"/>
                  <a:pt x="389" y="268"/>
                </a:cubicBezTo>
                <a:cubicBezTo>
                  <a:pt x="676" y="5"/>
                  <a:pt x="676" y="5"/>
                  <a:pt x="676" y="5"/>
                </a:cubicBezTo>
                <a:cubicBezTo>
                  <a:pt x="677" y="4"/>
                  <a:pt x="677" y="3"/>
                  <a:pt x="676" y="2"/>
                </a:cubicBezTo>
                <a:close/>
              </a:path>
            </a:pathLst>
          </a:custGeom>
          <a:solidFill>
            <a:srgbClr val="FF0000"/>
          </a:solidFill>
          <a:ln>
            <a:noFill/>
          </a:ln>
        </p:spPr>
        <p:txBody>
          <a:bodyPr vert="horz" wrap="square" lIns="45720" tIns="22860" rIns="45720" bIns="22860" numCol="1" anchor="t" anchorCtr="0" compatLnSpc="1">
            <a:prstTxWarp prst="textNoShape">
              <a:avLst/>
            </a:prstTxWarp>
          </a:bodyPr>
          <a:lstStyle/>
          <a:p>
            <a:endParaRPr lang="fr-FR" sz="900" dirty="0"/>
          </a:p>
        </p:txBody>
      </p:sp>
      <p:sp>
        <p:nvSpPr>
          <p:cNvPr id="7" name="TextBox 6">
            <a:extLst>
              <a:ext uri="{FF2B5EF4-FFF2-40B4-BE49-F238E27FC236}">
                <a16:creationId xmlns:a16="http://schemas.microsoft.com/office/drawing/2014/main" id="{2D6435BF-0A0D-4240-97D1-7808F55301F8}"/>
              </a:ext>
            </a:extLst>
          </p:cNvPr>
          <p:cNvSpPr txBox="1"/>
          <p:nvPr/>
        </p:nvSpPr>
        <p:spPr>
          <a:xfrm>
            <a:off x="735222" y="2517389"/>
            <a:ext cx="405880" cy="276999"/>
          </a:xfrm>
          <a:prstGeom prst="rect">
            <a:avLst/>
          </a:prstGeom>
          <a:noFill/>
        </p:spPr>
        <p:txBody>
          <a:bodyPr wrap="none" rtlCol="0">
            <a:spAutoFit/>
          </a:bodyPr>
          <a:lstStyle/>
          <a:p>
            <a:r>
              <a:rPr lang="en-US" sz="1200" dirty="0">
                <a:solidFill>
                  <a:schemeClr val="bg1"/>
                </a:solidFill>
              </a:rPr>
              <a:t>6%</a:t>
            </a:r>
            <a:endParaRPr lang="en-US" dirty="0">
              <a:solidFill>
                <a:schemeClr val="bg1"/>
              </a:solidFill>
            </a:endParaRPr>
          </a:p>
        </p:txBody>
      </p:sp>
      <p:sp>
        <p:nvSpPr>
          <p:cNvPr id="59" name="Rectangle 58">
            <a:extLst>
              <a:ext uri="{FF2B5EF4-FFF2-40B4-BE49-F238E27FC236}">
                <a16:creationId xmlns:a16="http://schemas.microsoft.com/office/drawing/2014/main" id="{71CFAE93-D9C1-44D5-9742-ED2B06979665}"/>
              </a:ext>
            </a:extLst>
          </p:cNvPr>
          <p:cNvSpPr/>
          <p:nvPr/>
        </p:nvSpPr>
        <p:spPr>
          <a:xfrm>
            <a:off x="3917601" y="3123651"/>
            <a:ext cx="1308204" cy="461665"/>
          </a:xfrm>
          <a:prstGeom prst="rect">
            <a:avLst/>
          </a:prstGeom>
        </p:spPr>
        <p:txBody>
          <a:bodyPr wrap="square">
            <a:spAutoFit/>
          </a:bodyPr>
          <a:lstStyle/>
          <a:p>
            <a:pPr algn="ctr">
              <a:buClr>
                <a:srgbClr val="C00000"/>
              </a:buClr>
            </a:pPr>
            <a:r>
              <a:rPr lang="en-US" sz="1200" b="1" dirty="0">
                <a:solidFill>
                  <a:schemeClr val="bg1"/>
                </a:solidFill>
                <a:latin typeface="Roboto Bold" pitchFamily="2" charset="0"/>
                <a:ea typeface="Roboto Bold" pitchFamily="2" charset="0"/>
              </a:rPr>
              <a:t>$.004900</a:t>
            </a:r>
          </a:p>
          <a:p>
            <a:pPr algn="ctr">
              <a:buClr>
                <a:srgbClr val="C00000"/>
              </a:buClr>
            </a:pPr>
            <a:r>
              <a:rPr lang="en-US" sz="1200" b="1" dirty="0">
                <a:solidFill>
                  <a:schemeClr val="bg1"/>
                </a:solidFill>
                <a:latin typeface="Roboto Bold" pitchFamily="2" charset="0"/>
                <a:ea typeface="Roboto Bold" pitchFamily="2" charset="0"/>
              </a:rPr>
              <a:t>Below VAR </a:t>
            </a:r>
          </a:p>
        </p:txBody>
      </p:sp>
      <p:sp>
        <p:nvSpPr>
          <p:cNvPr id="60" name="TextBox 59">
            <a:extLst>
              <a:ext uri="{FF2B5EF4-FFF2-40B4-BE49-F238E27FC236}">
                <a16:creationId xmlns:a16="http://schemas.microsoft.com/office/drawing/2014/main" id="{B0E63AD0-065F-4B43-AD95-55683CC2B68F}"/>
              </a:ext>
            </a:extLst>
          </p:cNvPr>
          <p:cNvSpPr txBox="1"/>
          <p:nvPr/>
        </p:nvSpPr>
        <p:spPr>
          <a:xfrm>
            <a:off x="1986584" y="3894905"/>
            <a:ext cx="1377300" cy="369332"/>
          </a:xfrm>
          <a:prstGeom prst="rect">
            <a:avLst/>
          </a:prstGeom>
          <a:noFill/>
        </p:spPr>
        <p:txBody>
          <a:bodyPr wrap="none">
            <a:spAutoFit/>
          </a:bodyPr>
          <a:lstStyle/>
          <a:p>
            <a:pPr algn="ctr">
              <a:defRPr/>
            </a:pPr>
            <a:r>
              <a:rPr lang="en-US" dirty="0">
                <a:solidFill>
                  <a:srgbClr val="002060"/>
                </a:solidFill>
              </a:rPr>
              <a:t>$576 Billion</a:t>
            </a:r>
          </a:p>
        </p:txBody>
      </p:sp>
      <p:sp>
        <p:nvSpPr>
          <p:cNvPr id="13" name="TextBox 12">
            <a:extLst>
              <a:ext uri="{FF2B5EF4-FFF2-40B4-BE49-F238E27FC236}">
                <a16:creationId xmlns:a16="http://schemas.microsoft.com/office/drawing/2014/main" id="{1EDAAF03-82FC-43D0-88E9-072F5E040A8B}"/>
              </a:ext>
            </a:extLst>
          </p:cNvPr>
          <p:cNvSpPr txBox="1"/>
          <p:nvPr/>
        </p:nvSpPr>
        <p:spPr>
          <a:xfrm>
            <a:off x="2859920" y="614691"/>
            <a:ext cx="2779928" cy="307777"/>
          </a:xfrm>
          <a:prstGeom prst="rect">
            <a:avLst/>
          </a:prstGeom>
          <a:noFill/>
        </p:spPr>
        <p:txBody>
          <a:bodyPr wrap="none" rtlCol="0">
            <a:spAutoFit/>
          </a:bodyPr>
          <a:lstStyle/>
          <a:p>
            <a:r>
              <a:rPr lang="en-US" sz="1400" b="1" dirty="0"/>
              <a:t>Comparison – Last two years -</a:t>
            </a:r>
          </a:p>
        </p:txBody>
      </p:sp>
    </p:spTree>
    <p:extLst>
      <p:ext uri="{BB962C8B-B14F-4D97-AF65-F5344CB8AC3E}">
        <p14:creationId xmlns:p14="http://schemas.microsoft.com/office/powerpoint/2010/main" val="565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65"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5300" y="525463"/>
            <a:ext cx="8229600" cy="998537"/>
          </a:xfrm>
        </p:spPr>
        <p:txBody>
          <a:bodyPr>
            <a:normAutofit fontScale="90000"/>
          </a:bodyPr>
          <a:lstStyle/>
          <a:p>
            <a:pPr algn="ctr" eaLnBrk="1" hangingPunct="1"/>
            <a:r>
              <a:rPr lang="en-US" sz="3600" b="1" dirty="0">
                <a:solidFill>
                  <a:srgbClr val="002060"/>
                </a:solidFill>
                <a:latin typeface="Arial Black" panose="020B0A04020102020204" pitchFamily="34" charset="0"/>
              </a:rPr>
              <a:t>Truth-In-Taxation </a:t>
            </a:r>
            <a:br>
              <a:rPr lang="en-US" sz="3600" b="1" dirty="0">
                <a:solidFill>
                  <a:srgbClr val="002060"/>
                </a:solidFill>
                <a:latin typeface="Arial Black" panose="020B0A04020102020204" pitchFamily="34" charset="0"/>
              </a:rPr>
            </a:br>
            <a:r>
              <a:rPr lang="en-US" sz="3100" dirty="0">
                <a:solidFill>
                  <a:srgbClr val="E26B0A"/>
                </a:solidFill>
                <a:latin typeface="Arial Black" panose="020B0A04020102020204" pitchFamily="34" charset="0"/>
              </a:rPr>
              <a:t>2022 - Tax Rate</a:t>
            </a:r>
            <a:br>
              <a:rPr lang="en-US" sz="3600" b="1" dirty="0">
                <a:solidFill>
                  <a:srgbClr val="E26B0A"/>
                </a:solidFill>
                <a:latin typeface="Arial Black" panose="020B0A04020102020204" pitchFamily="34" charset="0"/>
              </a:rPr>
            </a:br>
            <a:r>
              <a:rPr lang="en-US" sz="2400" dirty="0">
                <a:solidFill>
                  <a:srgbClr val="E26B0A"/>
                </a:solidFill>
                <a:latin typeface="Arial Black" panose="020B0A04020102020204" pitchFamily="34" charset="0"/>
              </a:rPr>
              <a:t>Definitions</a:t>
            </a:r>
          </a:p>
        </p:txBody>
      </p:sp>
      <p:sp>
        <p:nvSpPr>
          <p:cNvPr id="19459" name="Rectangle 4"/>
          <p:cNvSpPr>
            <a:spLocks noGrp="1" noChangeArrowheads="1"/>
          </p:cNvSpPr>
          <p:nvPr>
            <p:ph sz="quarter" idx="1"/>
          </p:nvPr>
        </p:nvSpPr>
        <p:spPr>
          <a:xfrm>
            <a:off x="228600" y="1679089"/>
            <a:ext cx="8763000" cy="5257800"/>
          </a:xfrm>
        </p:spPr>
        <p:txBody>
          <a:bodyPr>
            <a:normAutofit fontScale="92500" lnSpcReduction="10000"/>
          </a:bodyPr>
          <a:lstStyle/>
          <a:p>
            <a:pPr eaLnBrk="1" hangingPunct="1">
              <a:spcBef>
                <a:spcPct val="0"/>
              </a:spcBef>
              <a:buFont typeface="Wingdings" pitchFamily="2" charset="2"/>
              <a:buNone/>
            </a:pPr>
            <a:r>
              <a:rPr lang="en-US" sz="1800" b="1" u="sng" dirty="0">
                <a:latin typeface="Tahoma" pitchFamily="34" charset="0"/>
                <a:ea typeface="Tahoma" pitchFamily="34" charset="0"/>
                <a:cs typeface="Tahoma" pitchFamily="34" charset="0"/>
              </a:rPr>
              <a:t>Nominal Rate</a:t>
            </a:r>
            <a:r>
              <a:rPr lang="en-US" sz="1800" b="1" dirty="0">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 Tax rate to generate revenues to support last year’s approved budget; 				     </a:t>
            </a:r>
            <a:r>
              <a:rPr lang="en-US" sz="1800" b="1" dirty="0">
                <a:solidFill>
                  <a:srgbClr val="E26B0A"/>
                </a:solidFill>
                <a:latin typeface="Tahoma" pitchFamily="34" charset="0"/>
                <a:ea typeface="Tahoma" pitchFamily="34" charset="0"/>
                <a:cs typeface="Tahoma" pitchFamily="34" charset="0"/>
              </a:rPr>
              <a:t>[ .004900]      </a:t>
            </a:r>
          </a:p>
          <a:p>
            <a:pPr eaLnBrk="1" hangingPunct="1">
              <a:spcBef>
                <a:spcPct val="0"/>
              </a:spcBef>
              <a:buFont typeface="Wingdings" pitchFamily="2" charset="2"/>
              <a:buNone/>
            </a:pPr>
            <a:endParaRPr lang="en-US" sz="800" dirty="0">
              <a:solidFill>
                <a:srgbClr val="C00000"/>
              </a:solidFill>
              <a:latin typeface="Tahoma" pitchFamily="34" charset="0"/>
              <a:ea typeface="Tahoma" pitchFamily="34" charset="0"/>
              <a:cs typeface="Tahoma" pitchFamily="34" charset="0"/>
            </a:endParaRPr>
          </a:p>
          <a:p>
            <a:pPr>
              <a:spcBef>
                <a:spcPct val="0"/>
              </a:spcBef>
              <a:buNone/>
            </a:pPr>
            <a:r>
              <a:rPr lang="en-US" sz="1800" b="1" u="sng" dirty="0">
                <a:latin typeface="Tahoma" pitchFamily="34" charset="0"/>
                <a:ea typeface="Tahoma" pitchFamily="34" charset="0"/>
                <a:cs typeface="Tahoma" pitchFamily="34" charset="0"/>
              </a:rPr>
              <a:t>No-New Revenue Tax Rate</a:t>
            </a:r>
            <a:r>
              <a:rPr lang="en-US" sz="1800" b="1" dirty="0">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 A calculated rate that provides the taxing unit with the same amount of revenue it received in the year before--on property taxed in both years.         </a:t>
            </a:r>
            <a:r>
              <a:rPr lang="en-US" sz="1800" b="1" dirty="0">
                <a:solidFill>
                  <a:srgbClr val="E26B0A"/>
                </a:solidFill>
                <a:latin typeface="Tahoma" pitchFamily="34" charset="0"/>
                <a:ea typeface="Tahoma" pitchFamily="34" charset="0"/>
                <a:cs typeface="Tahoma" pitchFamily="34" charset="0"/>
              </a:rPr>
              <a:t>TY22 [.004541]        </a:t>
            </a:r>
            <a:r>
              <a:rPr lang="en-US" sz="1800" dirty="0">
                <a:latin typeface="Tahoma" pitchFamily="34" charset="0"/>
                <a:ea typeface="Tahoma" pitchFamily="34" charset="0"/>
                <a:cs typeface="Tahoma" pitchFamily="34" charset="0"/>
              </a:rPr>
              <a:t> </a:t>
            </a:r>
            <a:r>
              <a:rPr lang="en-US" sz="1800" b="1" dirty="0">
                <a:solidFill>
                  <a:srgbClr val="E26B0A"/>
                </a:solidFill>
                <a:latin typeface="Tahoma" pitchFamily="34" charset="0"/>
                <a:ea typeface="Tahoma" pitchFamily="34" charset="0"/>
                <a:cs typeface="Tahoma" pitchFamily="34" charset="0"/>
              </a:rPr>
              <a:t>TY21 [ .004807 ]                 TY20 [.004745]                    </a:t>
            </a:r>
          </a:p>
          <a:p>
            <a:pPr eaLnBrk="1" hangingPunct="1">
              <a:spcBef>
                <a:spcPct val="0"/>
              </a:spcBef>
              <a:buFont typeface="Wingdings" pitchFamily="2" charset="2"/>
              <a:buNone/>
            </a:pPr>
            <a:endParaRPr lang="en-US" sz="800" dirty="0">
              <a:solidFill>
                <a:srgbClr val="C00000"/>
              </a:solidFill>
              <a:latin typeface="Tahoma" pitchFamily="34" charset="0"/>
              <a:ea typeface="Tahoma" pitchFamily="34" charset="0"/>
              <a:cs typeface="Tahoma" pitchFamily="34" charset="0"/>
            </a:endParaRPr>
          </a:p>
          <a:p>
            <a:pPr>
              <a:spcBef>
                <a:spcPct val="0"/>
              </a:spcBef>
              <a:buNone/>
            </a:pPr>
            <a:r>
              <a:rPr lang="en-US" sz="1800" b="1" u="sng" dirty="0">
                <a:latin typeface="Tahoma" pitchFamily="34" charset="0"/>
                <a:ea typeface="Tahoma" pitchFamily="34" charset="0"/>
                <a:cs typeface="Tahoma" pitchFamily="34" charset="0"/>
              </a:rPr>
              <a:t>Voter-Approval Tax Rate</a:t>
            </a:r>
            <a:r>
              <a:rPr lang="en-US" sz="1800" b="1" dirty="0">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 A calculated maximum rate allowed by law without voter approval.  The rollback rate provides the taxing unit with about the same amount of tax revenue it spent the previous year for day-to-day operations, plus an extra eight percent increase for those operations plus sufficient funds to pay debts in the coming year. 	</a:t>
            </a:r>
            <a:r>
              <a:rPr lang="en-US" sz="1800" b="1" dirty="0">
                <a:solidFill>
                  <a:srgbClr val="E26B0A"/>
                </a:solidFill>
                <a:latin typeface="Tahoma" pitchFamily="34" charset="0"/>
                <a:ea typeface="Tahoma" pitchFamily="34" charset="0"/>
                <a:cs typeface="Tahoma" pitchFamily="34" charset="0"/>
              </a:rPr>
              <a:t>TY22 [.004915]  </a:t>
            </a:r>
            <a:r>
              <a:rPr lang="en-US" sz="1800" dirty="0">
                <a:latin typeface="Tahoma" pitchFamily="34" charset="0"/>
                <a:ea typeface="Tahoma" pitchFamily="34" charset="0"/>
                <a:cs typeface="Tahoma" pitchFamily="34" charset="0"/>
              </a:rPr>
              <a:t>        </a:t>
            </a:r>
            <a:r>
              <a:rPr lang="en-US" sz="1800" b="1" dirty="0">
                <a:solidFill>
                  <a:srgbClr val="E26B0A"/>
                </a:solidFill>
                <a:latin typeface="Tahoma" pitchFamily="34" charset="0"/>
                <a:ea typeface="Tahoma" pitchFamily="34" charset="0"/>
                <a:cs typeface="Tahoma" pitchFamily="34" charset="0"/>
              </a:rPr>
              <a:t> TY21 [ .005202]                   TY20 [.005135]</a:t>
            </a:r>
          </a:p>
          <a:p>
            <a:pPr eaLnBrk="1" hangingPunct="1">
              <a:spcBef>
                <a:spcPct val="0"/>
              </a:spcBef>
              <a:buFont typeface="Wingdings" pitchFamily="2" charset="2"/>
              <a:buNone/>
            </a:pPr>
            <a:endParaRPr lang="en-US" sz="1800" b="1" dirty="0">
              <a:solidFill>
                <a:srgbClr val="E26B0A"/>
              </a:solidFill>
              <a:latin typeface="Tahoma" pitchFamily="34" charset="0"/>
              <a:ea typeface="Tahoma" pitchFamily="34" charset="0"/>
              <a:cs typeface="Tahoma" pitchFamily="34" charset="0"/>
            </a:endParaRPr>
          </a:p>
          <a:p>
            <a:pPr eaLnBrk="1" hangingPunct="1">
              <a:spcBef>
                <a:spcPct val="0"/>
              </a:spcBef>
              <a:buFont typeface="Wingdings" pitchFamily="2" charset="2"/>
              <a:buNone/>
            </a:pPr>
            <a:endParaRPr lang="en-US" sz="800" dirty="0">
              <a:latin typeface="Tahoma" pitchFamily="34" charset="0"/>
              <a:ea typeface="Tahoma" pitchFamily="34" charset="0"/>
              <a:cs typeface="Tahoma" pitchFamily="34" charset="0"/>
            </a:endParaRPr>
          </a:p>
          <a:p>
            <a:pPr eaLnBrk="1" hangingPunct="1">
              <a:spcBef>
                <a:spcPct val="0"/>
              </a:spcBef>
              <a:buFont typeface="Wingdings" pitchFamily="2" charset="2"/>
              <a:buNone/>
            </a:pPr>
            <a:r>
              <a:rPr lang="en-US" sz="1800" b="1" u="sng" dirty="0">
                <a:latin typeface="Tahoma" pitchFamily="34" charset="0"/>
                <a:ea typeface="Tahoma" pitchFamily="34" charset="0"/>
                <a:cs typeface="Tahoma" pitchFamily="34" charset="0"/>
              </a:rPr>
              <a:t>Maintenance &amp; Operations (M&amp;O) Rate</a:t>
            </a:r>
            <a:r>
              <a:rPr lang="en-US" sz="1800" b="1" dirty="0">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 Tax rate to generate revenues to support general operating expenditures.</a:t>
            </a:r>
            <a:r>
              <a:rPr lang="en-US" sz="1800" dirty="0">
                <a:solidFill>
                  <a:srgbClr val="0070C0"/>
                </a:solidFill>
                <a:latin typeface="Tahoma" pitchFamily="34" charset="0"/>
                <a:ea typeface="Tahoma" pitchFamily="34" charset="0"/>
                <a:cs typeface="Tahoma" pitchFamily="34" charset="0"/>
              </a:rPr>
              <a:t> 	     </a:t>
            </a:r>
            <a:r>
              <a:rPr lang="en-US" sz="1800" b="1" dirty="0">
                <a:solidFill>
                  <a:srgbClr val="E26B0A"/>
                </a:solidFill>
                <a:latin typeface="Tahoma" pitchFamily="34" charset="0"/>
                <a:ea typeface="Tahoma" pitchFamily="34" charset="0"/>
                <a:cs typeface="Tahoma" pitchFamily="34" charset="0"/>
              </a:rPr>
              <a:t>[ .004900 ]</a:t>
            </a:r>
          </a:p>
          <a:p>
            <a:pPr eaLnBrk="1" hangingPunct="1">
              <a:spcBef>
                <a:spcPct val="0"/>
              </a:spcBef>
              <a:buFont typeface="Wingdings" pitchFamily="2" charset="2"/>
              <a:buNone/>
            </a:pPr>
            <a:endParaRPr lang="en-US" sz="800" dirty="0">
              <a:solidFill>
                <a:srgbClr val="FF0000"/>
              </a:solidFill>
              <a:latin typeface="Tahoma" pitchFamily="34" charset="0"/>
              <a:ea typeface="Tahoma" pitchFamily="34" charset="0"/>
              <a:cs typeface="Tahoma" pitchFamily="34" charset="0"/>
            </a:endParaRPr>
          </a:p>
          <a:p>
            <a:pPr>
              <a:spcBef>
                <a:spcPct val="0"/>
              </a:spcBef>
              <a:buNone/>
            </a:pPr>
            <a:r>
              <a:rPr lang="en-US" sz="1800" b="1" u="sng" dirty="0">
                <a:latin typeface="Tahoma" pitchFamily="34" charset="0"/>
                <a:ea typeface="Tahoma" pitchFamily="34" charset="0"/>
                <a:cs typeface="Tahoma" pitchFamily="34" charset="0"/>
              </a:rPr>
              <a:t>Debt Service Rate </a:t>
            </a:r>
            <a:r>
              <a:rPr lang="en-US" sz="1800" u="sng" dirty="0">
                <a:latin typeface="Tahoma" pitchFamily="34" charset="0"/>
                <a:ea typeface="Tahoma" pitchFamily="34" charset="0"/>
                <a:cs typeface="Tahoma" pitchFamily="34" charset="0"/>
              </a:rPr>
              <a:t>(Sometimes referred to as Interest &amp; Sinking or I&amp;S)</a:t>
            </a:r>
            <a:r>
              <a:rPr lang="en-US" sz="1800" b="1" u="sng" dirty="0">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 Tax rate to generate revenues obligated for repayment of indebtedness.  </a:t>
            </a:r>
            <a:r>
              <a:rPr lang="en-US" sz="1800" i="1" dirty="0">
                <a:latin typeface="Tahoma" pitchFamily="34" charset="0"/>
                <a:ea typeface="Tahoma" pitchFamily="34" charset="0"/>
                <a:cs typeface="Tahoma" pitchFamily="34" charset="0"/>
              </a:rPr>
              <a:t>HCDE currently does not have an I&amp;S rate. All debt is backed by M&amp;O taxes and revenues and not I&amp;S.  N/A</a:t>
            </a:r>
            <a:r>
              <a:rPr lang="en-US" sz="1800" b="1" i="1" dirty="0">
                <a:solidFill>
                  <a:srgbClr val="006600"/>
                </a:solidFill>
                <a:latin typeface="Tahoma" pitchFamily="34" charset="0"/>
                <a:ea typeface="Tahoma" pitchFamily="34" charset="0"/>
                <a:cs typeface="Tahoma" pitchFamily="34" charset="0"/>
              </a:rPr>
              <a:t> 				     </a:t>
            </a:r>
            <a:r>
              <a:rPr lang="en-US" sz="1800" b="1" dirty="0">
                <a:solidFill>
                  <a:srgbClr val="E26B0A"/>
                </a:solidFill>
                <a:latin typeface="Tahoma" pitchFamily="34" charset="0"/>
                <a:ea typeface="Tahoma" pitchFamily="34" charset="0"/>
                <a:cs typeface="Tahoma" pitchFamily="34" charset="0"/>
              </a:rPr>
              <a:t>[ .000000 ]</a:t>
            </a:r>
            <a:endParaRPr lang="en-US" sz="1800" b="1" i="1" dirty="0">
              <a:solidFill>
                <a:srgbClr val="E26B0A"/>
              </a:solidFill>
              <a:latin typeface="Tahoma" pitchFamily="34" charset="0"/>
              <a:ea typeface="Tahoma" pitchFamily="34" charset="0"/>
              <a:cs typeface="Tahoma" pitchFamily="34" charset="0"/>
            </a:endParaRPr>
          </a:p>
          <a:p>
            <a:pPr eaLnBrk="1" hangingPunct="1">
              <a:spcBef>
                <a:spcPct val="0"/>
              </a:spcBef>
              <a:buFont typeface="Wingdings" pitchFamily="2" charset="2"/>
              <a:buNone/>
            </a:pPr>
            <a:endParaRPr lang="en-US" sz="800" i="1" dirty="0">
              <a:solidFill>
                <a:srgbClr val="FF0000"/>
              </a:solidFill>
              <a:latin typeface="Tahoma" pitchFamily="34" charset="0"/>
              <a:ea typeface="Tahoma" pitchFamily="34" charset="0"/>
              <a:cs typeface="Tahoma" pitchFamily="34" charset="0"/>
            </a:endParaRPr>
          </a:p>
          <a:p>
            <a:pPr eaLnBrk="1" hangingPunct="1">
              <a:spcBef>
                <a:spcPct val="0"/>
              </a:spcBef>
              <a:buFont typeface="Wingdings" pitchFamily="2" charset="2"/>
              <a:buNone/>
            </a:pPr>
            <a:r>
              <a:rPr lang="en-US" sz="1800" b="1" u="sng" dirty="0">
                <a:latin typeface="Tahoma" pitchFamily="34" charset="0"/>
                <a:ea typeface="Tahoma" pitchFamily="34" charset="0"/>
                <a:cs typeface="Tahoma" pitchFamily="34" charset="0"/>
              </a:rPr>
              <a:t>Total Tax Rate</a:t>
            </a:r>
            <a:r>
              <a:rPr lang="en-US" sz="1800" b="1" dirty="0">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 The M&amp;O and I&amp;S tax rates combined.  (Proposed)</a:t>
            </a:r>
          </a:p>
          <a:p>
            <a:pPr>
              <a:spcBef>
                <a:spcPct val="0"/>
              </a:spcBef>
              <a:buNone/>
            </a:pPr>
            <a:r>
              <a:rPr lang="en-US" sz="1800" b="1" dirty="0">
                <a:solidFill>
                  <a:srgbClr val="0070C0"/>
                </a:solidFill>
                <a:latin typeface="Tahoma" pitchFamily="34" charset="0"/>
                <a:ea typeface="Tahoma" pitchFamily="34" charset="0"/>
                <a:cs typeface="Tahoma" pitchFamily="34" charset="0"/>
              </a:rPr>
              <a:t>					     </a:t>
            </a:r>
            <a:r>
              <a:rPr lang="en-US" sz="1800" b="1" dirty="0">
                <a:solidFill>
                  <a:srgbClr val="E26B0A"/>
                </a:solidFill>
                <a:latin typeface="Tahoma" pitchFamily="34" charset="0"/>
                <a:ea typeface="Tahoma" pitchFamily="34" charset="0"/>
                <a:cs typeface="Tahoma" pitchFamily="34" charset="0"/>
              </a:rPr>
              <a:t>[ .004900 ]</a:t>
            </a:r>
          </a:p>
          <a:p>
            <a:pPr eaLnBrk="1" hangingPunct="1">
              <a:spcBef>
                <a:spcPct val="0"/>
              </a:spcBef>
              <a:buFont typeface="Wingdings" pitchFamily="2" charset="2"/>
              <a:buNone/>
            </a:pPr>
            <a:endParaRPr lang="en-US" sz="1800" dirty="0">
              <a:latin typeface="Tahoma" pitchFamily="34" charset="0"/>
              <a:ea typeface="Tahoma" pitchFamily="34" charset="0"/>
              <a:cs typeface="Tahoma" pitchFamily="34" charset="0"/>
            </a:endParaRPr>
          </a:p>
        </p:txBody>
      </p:sp>
      <p:sp>
        <p:nvSpPr>
          <p:cNvPr id="7" name="Slide Number Placeholder 6">
            <a:extLst>
              <a:ext uri="{FF2B5EF4-FFF2-40B4-BE49-F238E27FC236}">
                <a16:creationId xmlns:a16="http://schemas.microsoft.com/office/drawing/2014/main" id="{A3472852-DC2D-456A-8ADD-4B0D76B0DE5C}"/>
              </a:ext>
            </a:extLst>
          </p:cNvPr>
          <p:cNvSpPr txBox="1">
            <a:spLocks/>
          </p:cNvSpPr>
          <p:nvPr/>
        </p:nvSpPr>
        <p:spPr>
          <a:xfrm>
            <a:off x="152400" y="6675120"/>
            <a:ext cx="457200" cy="487680"/>
          </a:xfrm>
          <a:prstGeom prst="ellipse">
            <a:avLst/>
          </a:prstGeom>
          <a:solidFill>
            <a:srgbClr val="6600FF"/>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14EB05A-00EB-491D-B584-4131CBAB0FEE}" type="slidenum">
              <a:rPr lang="en-US" altLang="en-US" sz="1800" smtClean="0">
                <a:latin typeface="Arial" panose="020B0604020202020204" pitchFamily="34" charset="0"/>
                <a:cs typeface="Arial" panose="020B0604020202020204" pitchFamily="34" charset="0"/>
              </a:rPr>
              <a:pPr>
                <a:defRPr/>
              </a:pPr>
              <a:t>6</a:t>
            </a:fld>
            <a:endParaRPr lang="en-US" altLang="en-US" sz="1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87ABB47-78F5-45F1-B34F-FCD803BFE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905" y="6574745"/>
            <a:ext cx="1747995" cy="475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990600" y="5715000"/>
            <a:ext cx="26670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5" name="Slide Number Placeholder 6">
            <a:extLst>
              <a:ext uri="{FF2B5EF4-FFF2-40B4-BE49-F238E27FC236}">
                <a16:creationId xmlns:a16="http://schemas.microsoft.com/office/drawing/2014/main" id="{095DA525-A962-4109-844C-658999FF00FD}"/>
              </a:ext>
            </a:extLst>
          </p:cNvPr>
          <p:cNvSpPr>
            <a:spLocks noGrp="1"/>
          </p:cNvSpPr>
          <p:nvPr>
            <p:ph type="sldNum" sz="quarter" idx="12"/>
          </p:nvPr>
        </p:nvSpPr>
        <p:spPr>
          <a:xfrm>
            <a:off x="152400" y="6705600"/>
            <a:ext cx="457200" cy="487680"/>
          </a:xfrm>
          <a:solidFill>
            <a:srgbClr val="6600FF"/>
          </a:solidFill>
        </p:spPr>
        <p:txBody>
          <a:bodyPr/>
          <a:lstStyle/>
          <a:p>
            <a:pPr>
              <a:defRPr/>
            </a:pPr>
            <a:fld id="{014EB05A-00EB-491D-B584-4131CBAB0FEE}" type="slidenum">
              <a:rPr lang="en-US" altLang="en-US" sz="1800">
                <a:latin typeface="Arial" panose="020B0604020202020204" pitchFamily="34" charset="0"/>
                <a:cs typeface="Arial" panose="020B0604020202020204" pitchFamily="34" charset="0"/>
              </a:rPr>
              <a:pPr>
                <a:defRPr/>
              </a:pPr>
              <a:t>7</a:t>
            </a:fld>
            <a:endParaRPr lang="en-US" alt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7085F99-E2E6-49DA-9427-4DF57130F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530" y="6372054"/>
            <a:ext cx="1747995" cy="475100"/>
          </a:xfrm>
          <a:prstGeom prst="rect">
            <a:avLst/>
          </a:prstGeom>
        </p:spPr>
      </p:pic>
      <p:pic>
        <p:nvPicPr>
          <p:cNvPr id="4" name="Picture 3">
            <a:extLst>
              <a:ext uri="{FF2B5EF4-FFF2-40B4-BE49-F238E27FC236}">
                <a16:creationId xmlns:a16="http://schemas.microsoft.com/office/drawing/2014/main" id="{128333FF-4CEC-4ED1-AC58-DD80CB65D28A}"/>
              </a:ext>
            </a:extLst>
          </p:cNvPr>
          <p:cNvPicPr>
            <a:picLocks noChangeAspect="1"/>
          </p:cNvPicPr>
          <p:nvPr/>
        </p:nvPicPr>
        <p:blipFill>
          <a:blip r:embed="rId3"/>
          <a:stretch>
            <a:fillRect/>
          </a:stretch>
        </p:blipFill>
        <p:spPr>
          <a:xfrm>
            <a:off x="0" y="-30626"/>
            <a:ext cx="9144000" cy="62543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826" y="468046"/>
            <a:ext cx="6138347" cy="954107"/>
          </a:xfrm>
          <a:prstGeom prst="rect">
            <a:avLst/>
          </a:prstGeom>
          <a:noFill/>
        </p:spPr>
        <p:txBody>
          <a:bodyPr wrap="none" rtlCol="0">
            <a:spAutoFit/>
          </a:bodyPr>
          <a:lstStyle/>
          <a:p>
            <a:pPr algn="ctr"/>
            <a:r>
              <a:rPr lang="en-US" sz="2800" b="1" dirty="0">
                <a:solidFill>
                  <a:srgbClr val="7030A0"/>
                </a:solidFill>
                <a:latin typeface="Arial Black" panose="020B0A04020102020204" pitchFamily="34" charset="0"/>
              </a:rPr>
              <a:t>Monthly Tax Collection Report</a:t>
            </a:r>
          </a:p>
          <a:p>
            <a:pPr algn="ctr"/>
            <a:r>
              <a:rPr lang="en-US" sz="2800" b="1" dirty="0">
                <a:solidFill>
                  <a:srgbClr val="7030A0"/>
                </a:solidFill>
                <a:latin typeface="Arial Black" panose="020B0A04020102020204" pitchFamily="34" charset="0"/>
              </a:rPr>
              <a:t>September 2022</a:t>
            </a:r>
          </a:p>
        </p:txBody>
      </p:sp>
      <p:sp>
        <p:nvSpPr>
          <p:cNvPr id="6" name="Slide Number Placeholder 6">
            <a:extLst>
              <a:ext uri="{FF2B5EF4-FFF2-40B4-BE49-F238E27FC236}">
                <a16:creationId xmlns:a16="http://schemas.microsoft.com/office/drawing/2014/main" id="{458699E1-2DAE-489B-A7AF-1FFDA85CC88A}"/>
              </a:ext>
            </a:extLst>
          </p:cNvPr>
          <p:cNvSpPr>
            <a:spLocks noGrp="1"/>
          </p:cNvSpPr>
          <p:nvPr>
            <p:ph type="sldNum" sz="quarter" idx="12"/>
          </p:nvPr>
        </p:nvSpPr>
        <p:spPr>
          <a:xfrm>
            <a:off x="152400" y="6705600"/>
            <a:ext cx="457200" cy="487680"/>
          </a:xfrm>
          <a:solidFill>
            <a:srgbClr val="6600FF"/>
          </a:solidFill>
        </p:spPr>
        <p:txBody>
          <a:bodyPr/>
          <a:lstStyle/>
          <a:p>
            <a:pPr>
              <a:defRPr/>
            </a:pPr>
            <a:fld id="{014EB05A-00EB-491D-B584-4131CBAB0FEE}" type="slidenum">
              <a:rPr lang="en-US" altLang="en-US" sz="1800">
                <a:latin typeface="Arial" panose="020B0604020202020204" pitchFamily="34" charset="0"/>
                <a:cs typeface="Arial" panose="020B0604020202020204" pitchFamily="34" charset="0"/>
              </a:rPr>
              <a:pPr>
                <a:defRPr/>
              </a:pPr>
              <a:t>8</a:t>
            </a:fld>
            <a:endParaRPr lang="en-US" altLang="en-US" sz="1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38038AB-17D2-41BA-8F21-7DD9FCFD6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530" y="6372054"/>
            <a:ext cx="1747995" cy="475100"/>
          </a:xfrm>
          <a:prstGeom prst="rect">
            <a:avLst/>
          </a:prstGeom>
        </p:spPr>
      </p:pic>
      <p:pic>
        <p:nvPicPr>
          <p:cNvPr id="7" name="Picture 2">
            <a:extLst>
              <a:ext uri="{FF2B5EF4-FFF2-40B4-BE49-F238E27FC236}">
                <a16:creationId xmlns:a16="http://schemas.microsoft.com/office/drawing/2014/main" id="{293CE23F-A231-4BF2-9E17-2A2BAD78A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7986"/>
            <a:ext cx="8458200" cy="490797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D5CC4671-A2B6-4068-ABC4-47D7AEAADBE4}"/>
              </a:ext>
            </a:extLst>
          </p:cNvPr>
          <p:cNvSpPr/>
          <p:nvPr/>
        </p:nvSpPr>
        <p:spPr>
          <a:xfrm>
            <a:off x="1600200" y="22860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46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FCAF-8B3D-4FA0-AE8B-47ACA55BEADE}"/>
              </a:ext>
            </a:extLst>
          </p:cNvPr>
          <p:cNvSpPr>
            <a:spLocks noGrp="1"/>
          </p:cNvSpPr>
          <p:nvPr>
            <p:ph type="title"/>
          </p:nvPr>
        </p:nvSpPr>
        <p:spPr>
          <a:xfrm>
            <a:off x="2286000" y="130792"/>
            <a:ext cx="4762500" cy="419132"/>
          </a:xfrm>
        </p:spPr>
        <p:txBody>
          <a:bodyPr/>
          <a:lstStyle/>
          <a:p>
            <a:r>
              <a:rPr lang="en-US" sz="3300" b="0" dirty="0">
                <a:solidFill>
                  <a:srgbClr val="7030A0"/>
                </a:solidFill>
                <a:latin typeface="Arial Black" panose="020B0A04020102020204" pitchFamily="34" charset="0"/>
              </a:rPr>
              <a:t>Estimated Tax Rate</a:t>
            </a:r>
          </a:p>
        </p:txBody>
      </p:sp>
      <p:pic>
        <p:nvPicPr>
          <p:cNvPr id="5" name="Picture 4">
            <a:extLst>
              <a:ext uri="{FF2B5EF4-FFF2-40B4-BE49-F238E27FC236}">
                <a16:creationId xmlns:a16="http://schemas.microsoft.com/office/drawing/2014/main" id="{3F1567FE-AB6E-47A5-B02E-E23E8B24D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436358"/>
            <a:ext cx="1981200" cy="538484"/>
          </a:xfrm>
          <a:prstGeom prst="rect">
            <a:avLst/>
          </a:prstGeom>
        </p:spPr>
      </p:pic>
      <p:sp>
        <p:nvSpPr>
          <p:cNvPr id="6" name="Slide Number Placeholder 6">
            <a:extLst>
              <a:ext uri="{FF2B5EF4-FFF2-40B4-BE49-F238E27FC236}">
                <a16:creationId xmlns:a16="http://schemas.microsoft.com/office/drawing/2014/main" id="{032825AD-73B5-422C-961C-C0E6597716CA}"/>
              </a:ext>
            </a:extLst>
          </p:cNvPr>
          <p:cNvSpPr txBox="1">
            <a:spLocks/>
          </p:cNvSpPr>
          <p:nvPr/>
        </p:nvSpPr>
        <p:spPr>
          <a:xfrm>
            <a:off x="173707" y="6705600"/>
            <a:ext cx="457200" cy="487680"/>
          </a:xfrm>
          <a:prstGeom prst="ellipse">
            <a:avLst/>
          </a:prstGeom>
          <a:solidFill>
            <a:srgbClr val="6600FF"/>
          </a:solidFill>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14EB05A-00EB-491D-B584-4131CBAB0FEE}" type="slidenum">
              <a:rPr lang="en-US" altLang="en-US" smtClean="0">
                <a:solidFill>
                  <a:schemeClr val="bg1"/>
                </a:solidFill>
              </a:rPr>
              <a:pPr>
                <a:defRPr/>
              </a:pPr>
              <a:t>9</a:t>
            </a:fld>
            <a:endParaRPr lang="en-US" altLang="en-US" dirty="0">
              <a:solidFill>
                <a:schemeClr val="bg1"/>
              </a:solidFill>
            </a:endParaRPr>
          </a:p>
        </p:txBody>
      </p:sp>
      <p:graphicFrame>
        <p:nvGraphicFramePr>
          <p:cNvPr id="12" name="Object 11">
            <a:extLst>
              <a:ext uri="{FF2B5EF4-FFF2-40B4-BE49-F238E27FC236}">
                <a16:creationId xmlns:a16="http://schemas.microsoft.com/office/drawing/2014/main" id="{0EA460E3-C7E7-4D2F-9AFC-D4ACDEFE4E89}"/>
              </a:ext>
            </a:extLst>
          </p:cNvPr>
          <p:cNvGraphicFramePr>
            <a:graphicFrameLocks noChangeAspect="1"/>
          </p:cNvGraphicFramePr>
          <p:nvPr>
            <p:extLst>
              <p:ext uri="{D42A27DB-BD31-4B8C-83A1-F6EECF244321}">
                <p14:modId xmlns:p14="http://schemas.microsoft.com/office/powerpoint/2010/main" val="2575821462"/>
              </p:ext>
            </p:extLst>
          </p:nvPr>
        </p:nvGraphicFramePr>
        <p:xfrm>
          <a:off x="304800" y="609600"/>
          <a:ext cx="8458200" cy="5715000"/>
        </p:xfrm>
        <a:graphic>
          <a:graphicData uri="http://schemas.openxmlformats.org/presentationml/2006/ole">
            <mc:AlternateContent xmlns:mc="http://schemas.openxmlformats.org/markup-compatibility/2006">
              <mc:Choice xmlns:v="urn:schemas-microsoft-com:vml" Requires="v">
                <p:oleObj spid="_x0000_s3076" name="Worksheet" r:id="rId4" imgW="18935590" imgH="9701154" progId="Excel.Sheet.12">
                  <p:link updateAutomatic="1"/>
                </p:oleObj>
              </mc:Choice>
              <mc:Fallback>
                <p:oleObj name="Worksheet" r:id="rId4" imgW="18935590" imgH="9701154" progId="Excel.Sheet.12">
                  <p:link updateAutomatic="1"/>
                  <p:pic>
                    <p:nvPicPr>
                      <p:cNvPr id="0" name=""/>
                      <p:cNvPicPr/>
                      <p:nvPr/>
                    </p:nvPicPr>
                    <p:blipFill>
                      <a:blip r:embed="rId5"/>
                      <a:stretch>
                        <a:fillRect/>
                      </a:stretch>
                    </p:blipFill>
                    <p:spPr>
                      <a:xfrm>
                        <a:off x="304800" y="609600"/>
                        <a:ext cx="8458200" cy="5715000"/>
                      </a:xfrm>
                      <a:prstGeom prst="rect">
                        <a:avLst/>
                      </a:prstGeom>
                    </p:spPr>
                  </p:pic>
                </p:oleObj>
              </mc:Fallback>
            </mc:AlternateContent>
          </a:graphicData>
        </a:graphic>
      </p:graphicFrame>
    </p:spTree>
    <p:extLst>
      <p:ext uri="{BB962C8B-B14F-4D97-AF65-F5344CB8AC3E}">
        <p14:creationId xmlns:p14="http://schemas.microsoft.com/office/powerpoint/2010/main" val="760961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23056</TotalTime>
  <Words>669</Words>
  <Application>Microsoft Office PowerPoint</Application>
  <PresentationFormat>Custom</PresentationFormat>
  <Paragraphs>133</Paragraphs>
  <Slides>10</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Links</vt:lpstr>
      </vt:variant>
      <vt:variant>
        <vt:i4>1</vt:i4>
      </vt:variant>
      <vt:variant>
        <vt:lpstr>Slide Titles</vt:lpstr>
      </vt:variant>
      <vt:variant>
        <vt:i4>10</vt:i4>
      </vt:variant>
    </vt:vector>
  </HeadingPairs>
  <TitlesOfParts>
    <vt:vector size="22" baseType="lpstr">
      <vt:lpstr>Arial</vt:lpstr>
      <vt:lpstr>Arial Black</vt:lpstr>
      <vt:lpstr>Franklin Gothic Book</vt:lpstr>
      <vt:lpstr>Perpetua</vt:lpstr>
      <vt:lpstr>Roboto</vt:lpstr>
      <vt:lpstr>Roboto Bold</vt:lpstr>
      <vt:lpstr>Roboto Light</vt:lpstr>
      <vt:lpstr>Tahoma</vt:lpstr>
      <vt:lpstr>Wingdings</vt:lpstr>
      <vt:lpstr>Wingdings 2</vt:lpstr>
      <vt:lpstr>Equity</vt:lpstr>
      <vt:lpstr>\\irv-cifssrva.hcdemain.hcde.loc\Departments\Business\TAX Property Tax\1 Tax Year 2022\(2) Tax Est as of July 25th.xlsx!Sheet1!R7C2:R42C27</vt:lpstr>
      <vt:lpstr>PowerPoint Presentation</vt:lpstr>
      <vt:lpstr>PowerPoint Presentation</vt:lpstr>
      <vt:lpstr>PowerPoint Presentation</vt:lpstr>
      <vt:lpstr>PowerPoint Presentation</vt:lpstr>
      <vt:lpstr>PowerPoint Presentation</vt:lpstr>
      <vt:lpstr>Truth-In-Taxation  2022 - Tax Rate Definitions</vt:lpstr>
      <vt:lpstr>PowerPoint Presentation</vt:lpstr>
      <vt:lpstr>PowerPoint Presentation</vt:lpstr>
      <vt:lpstr>Estimated Tax Rate</vt:lpstr>
      <vt:lpstr>NEXT STEP</vt:lpstr>
    </vt:vector>
  </TitlesOfParts>
  <Company>Harris County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HARRIS COUNTY DEPARTMENT OF EDUCATION</dc:title>
  <dc:creator>HCDE</dc:creator>
  <cp:lastModifiedBy>Jesus Amezcua</cp:lastModifiedBy>
  <cp:revision>411</cp:revision>
  <cp:lastPrinted>2020-09-16T16:34:36Z</cp:lastPrinted>
  <dcterms:created xsi:type="dcterms:W3CDTF">2005-07-08T22:42:36Z</dcterms:created>
  <dcterms:modified xsi:type="dcterms:W3CDTF">2022-10-19T15:20:23Z</dcterms:modified>
</cp:coreProperties>
</file>